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7"/>
  </p:notesMasterIdLst>
  <p:handoutMasterIdLst>
    <p:handoutMasterId r:id="rId38"/>
  </p:handoutMasterIdLst>
  <p:sldIdLst>
    <p:sldId id="257" r:id="rId5"/>
    <p:sldId id="404" r:id="rId6"/>
    <p:sldId id="389" r:id="rId7"/>
    <p:sldId id="392" r:id="rId8"/>
    <p:sldId id="270" r:id="rId9"/>
    <p:sldId id="395" r:id="rId10"/>
    <p:sldId id="396" r:id="rId11"/>
    <p:sldId id="397" r:id="rId12"/>
    <p:sldId id="398" r:id="rId13"/>
    <p:sldId id="399" r:id="rId14"/>
    <p:sldId id="400" r:id="rId15"/>
    <p:sldId id="401" r:id="rId16"/>
    <p:sldId id="402" r:id="rId17"/>
    <p:sldId id="403" r:id="rId18"/>
    <p:sldId id="393" r:id="rId19"/>
    <p:sldId id="317" r:id="rId20"/>
    <p:sldId id="394" r:id="rId21"/>
    <p:sldId id="405" r:id="rId22"/>
    <p:sldId id="410" r:id="rId23"/>
    <p:sldId id="406" r:id="rId24"/>
    <p:sldId id="409" r:id="rId25"/>
    <p:sldId id="408" r:id="rId26"/>
    <p:sldId id="407" r:id="rId27"/>
    <p:sldId id="411" r:id="rId28"/>
    <p:sldId id="415" r:id="rId29"/>
    <p:sldId id="414" r:id="rId30"/>
    <p:sldId id="413" r:id="rId31"/>
    <p:sldId id="412" r:id="rId32"/>
    <p:sldId id="418" r:id="rId33"/>
    <p:sldId id="419" r:id="rId34"/>
    <p:sldId id="417" r:id="rId35"/>
    <p:sldId id="41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950E7-2E0E-4DEE-A566-1ABC40D355E7}" v="485" dt="2022-06-28T06:40:21.696"/>
    <p1510:client id="{7B79BFCC-5325-485B-A154-B2202E63A96E}" v="3" dt="2022-06-28T06:08:04.257"/>
    <p1510:client id="{7CAAE39B-EFE3-4086-BAB2-13F1791BDB33}" v="1163" dt="2022-06-28T07:10:48.962"/>
    <p1510:client id="{AD5B7BF7-F8E9-CA10-A6C1-E001FD45AF27}" v="70" dt="2022-06-28T06:18:0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3725" autoAdjust="0"/>
  </p:normalViewPr>
  <p:slideViewPr>
    <p:cSldViewPr snapToGrid="0">
      <p:cViewPr varScale="1">
        <p:scale>
          <a:sx n="83" d="100"/>
          <a:sy n="83" d="100"/>
        </p:scale>
        <p:origin x="45" y="495"/>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6/27/2022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661463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41838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3122513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80178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3332251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3739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838725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321377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591710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drmkc.jrc.ec.europa.eu/inform-index"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614566" y="1051551"/>
            <a:ext cx="4304432" cy="2384898"/>
          </a:xfrm>
        </p:spPr>
        <p:txBody>
          <a:bodyPr anchor="b" anchorCtr="0">
            <a:normAutofit/>
          </a:bodyPr>
          <a:lstStyle/>
          <a:p>
            <a:r>
              <a:rPr lang="en-US" sz="3200">
                <a:ea typeface="+mj-lt"/>
                <a:cs typeface="+mj-lt"/>
              </a:rPr>
              <a:t>Dataset on Risk Management in Eastern African Countries</a:t>
            </a:r>
            <a:endParaRPr lang="en-US" sz="3200"/>
          </a:p>
          <a:p>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vert="horz" wrap="square" lIns="0" tIns="0" rIns="0" bIns="0" rtlCol="0" anchor="t">
            <a:normAutofit fontScale="85000" lnSpcReduction="20000"/>
          </a:bodyPr>
          <a:lstStyle/>
          <a:p>
            <a:r>
              <a:rPr lang="en-US" dirty="0" err="1"/>
              <a:t>Yudava</a:t>
            </a:r>
            <a:r>
              <a:rPr lang="en-US" dirty="0"/>
              <a:t> </a:t>
            </a:r>
            <a:r>
              <a:rPr lang="en-US" dirty="0" err="1"/>
              <a:t>roopnarine</a:t>
            </a:r>
            <a:r>
              <a:rPr lang="en-US" dirty="0"/>
              <a:t>,</a:t>
            </a:r>
          </a:p>
          <a:p>
            <a:r>
              <a:rPr lang="en-US" dirty="0">
                <a:solidFill>
                  <a:srgbClr val="FFFFFF">
                    <a:alpha val="60000"/>
                  </a:srgbClr>
                </a:solidFill>
              </a:rPr>
              <a:t>Alejandro Mandujano</a:t>
            </a:r>
          </a:p>
          <a:p>
            <a:r>
              <a:rPr lang="en-US" dirty="0">
                <a:ea typeface="+mn-lt"/>
                <a:cs typeface="+mn-lt"/>
              </a:rPr>
              <a:t>Ishrat Amin</a:t>
            </a:r>
            <a:endParaRPr lang="en-US" dirty="0"/>
          </a:p>
          <a:p>
            <a:r>
              <a:rPr lang="en-US" dirty="0">
                <a:ea typeface="+mn-lt"/>
                <a:cs typeface="+mn-lt"/>
              </a:rPr>
              <a:t>Jonathan Bernard</a:t>
            </a:r>
            <a:endParaRPr lang="en-US" dirty="0"/>
          </a:p>
          <a:p>
            <a:endParaRPr lang="en-US">
              <a:solidFill>
                <a:srgbClr val="FFFFFF">
                  <a:alpha val="60000"/>
                </a:srgbClr>
              </a:solidFill>
            </a:endParaRP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        Conflict Probability</a:t>
            </a:r>
            <a:endParaRPr lang="en-US" dirty="0"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 box and whisker chart&#10;&#10;Description automatically generated">
            <a:extLst>
              <a:ext uri="{FF2B5EF4-FFF2-40B4-BE49-F238E27FC236}">
                <a16:creationId xmlns:a16="http://schemas.microsoft.com/office/drawing/2014/main" id="{AF51E88F-8C47-CAA1-8CBB-67AF2DE77EDE}"/>
              </a:ext>
            </a:extLst>
          </p:cNvPr>
          <p:cNvPicPr>
            <a:picLocks noGrp="1" noChangeAspect="1"/>
          </p:cNvPicPr>
          <p:nvPr>
            <p:ph sz="quarter" idx="4"/>
          </p:nvPr>
        </p:nvPicPr>
        <p:blipFill>
          <a:blip r:embed="rId3"/>
          <a:stretch>
            <a:fillRect/>
          </a:stretch>
        </p:blipFill>
        <p:spPr>
          <a:xfrm>
            <a:off x="551004" y="2268620"/>
            <a:ext cx="4598178" cy="4388680"/>
          </a:xfrm>
        </p:spPr>
      </p:pic>
      <p:sp>
        <p:nvSpPr>
          <p:cNvPr id="13" name="Content Placeholder 13">
            <a:extLst>
              <a:ext uri="{FF2B5EF4-FFF2-40B4-BE49-F238E27FC236}">
                <a16:creationId xmlns:a16="http://schemas.microsoft.com/office/drawing/2014/main" id="{466F6573-409F-461D-4657-13EE85414D0C}"/>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alpha val="60000"/>
                  </a:srgbClr>
                </a:solidFill>
              </a:rPr>
              <a:t>Mean: </a:t>
            </a:r>
            <a:r>
              <a:rPr lang="en-US" dirty="0">
                <a:ea typeface="+mn-lt"/>
                <a:cs typeface="+mn-lt"/>
              </a:rPr>
              <a:t>7.331507</a:t>
            </a:r>
            <a:endParaRPr lang="en-US" dirty="0">
              <a:solidFill>
                <a:srgbClr val="FFFFFF">
                  <a:alpha val="60000"/>
                </a:srgbClr>
              </a:solidFill>
            </a:endParaRPr>
          </a:p>
          <a:p>
            <a:r>
              <a:rPr lang="en-US" dirty="0">
                <a:solidFill>
                  <a:srgbClr val="FFFFFF">
                    <a:alpha val="60000"/>
                  </a:srgbClr>
                </a:solidFill>
              </a:rPr>
              <a:t>Majority of cities are between 5.2 and 9.5 on the </a:t>
            </a:r>
            <a:r>
              <a:rPr lang="en-US" dirty="0">
                <a:ea typeface="+mn-lt"/>
                <a:cs typeface="+mn-lt"/>
              </a:rPr>
              <a:t>Overall Risk Index</a:t>
            </a:r>
          </a:p>
          <a:p>
            <a:r>
              <a:rPr lang="en-US" dirty="0">
                <a:solidFill>
                  <a:srgbClr val="FFFFFF">
                    <a:alpha val="60000"/>
                  </a:srgbClr>
                </a:solidFill>
              </a:rPr>
              <a:t>Max value is 10</a:t>
            </a:r>
          </a:p>
          <a:p>
            <a:r>
              <a:rPr lang="en-US" dirty="0">
                <a:solidFill>
                  <a:srgbClr val="FFFFFF">
                    <a:alpha val="60000"/>
                  </a:srgbClr>
                </a:solidFill>
              </a:rPr>
              <a:t>Min value is 0.6</a:t>
            </a:r>
          </a:p>
        </p:txBody>
      </p:sp>
    </p:spTree>
    <p:extLst>
      <p:ext uri="{BB962C8B-B14F-4D97-AF65-F5344CB8AC3E}">
        <p14:creationId xmlns:p14="http://schemas.microsoft.com/office/powerpoint/2010/main" val="364838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              Human (Crime)</a:t>
            </a:r>
            <a:endParaRPr lang="en-US" dirty="0"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11" descr="Chart, box and whisker chart&#10;&#10;Description automatically generated">
            <a:extLst>
              <a:ext uri="{FF2B5EF4-FFF2-40B4-BE49-F238E27FC236}">
                <a16:creationId xmlns:a16="http://schemas.microsoft.com/office/drawing/2014/main" id="{2B2BAD86-C431-8EDA-963F-42688D3BC420}"/>
              </a:ext>
            </a:extLst>
          </p:cNvPr>
          <p:cNvPicPr>
            <a:picLocks noGrp="1" noChangeAspect="1"/>
          </p:cNvPicPr>
          <p:nvPr>
            <p:ph sz="quarter" idx="4"/>
          </p:nvPr>
        </p:nvPicPr>
        <p:blipFill>
          <a:blip r:embed="rId3"/>
          <a:stretch>
            <a:fillRect/>
          </a:stretch>
        </p:blipFill>
        <p:spPr>
          <a:xfrm>
            <a:off x="549027" y="2268620"/>
            <a:ext cx="4586258" cy="4388680"/>
          </a:xfrm>
        </p:spPr>
      </p:pic>
      <p:sp>
        <p:nvSpPr>
          <p:cNvPr id="13" name="Content Placeholder 13">
            <a:extLst>
              <a:ext uri="{FF2B5EF4-FFF2-40B4-BE49-F238E27FC236}">
                <a16:creationId xmlns:a16="http://schemas.microsoft.com/office/drawing/2014/main" id="{4E5D1008-4635-D103-A4A0-F3964C4D6E47}"/>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alpha val="60000"/>
                  </a:srgbClr>
                </a:solidFill>
              </a:rPr>
              <a:t>Mean: </a:t>
            </a:r>
            <a:r>
              <a:rPr lang="en-US" dirty="0">
                <a:ea typeface="+mn-lt"/>
                <a:cs typeface="+mn-lt"/>
              </a:rPr>
              <a:t>6.306849</a:t>
            </a:r>
            <a:endParaRPr lang="en-US" dirty="0">
              <a:solidFill>
                <a:srgbClr val="FFFFFF">
                  <a:alpha val="60000"/>
                </a:srgbClr>
              </a:solidFill>
            </a:endParaRPr>
          </a:p>
          <a:p>
            <a:r>
              <a:rPr lang="en-US" dirty="0">
                <a:solidFill>
                  <a:srgbClr val="FFFFFF">
                    <a:alpha val="60000"/>
                  </a:srgbClr>
                </a:solidFill>
              </a:rPr>
              <a:t>Majority of cities are between 3.6 and 10 on the </a:t>
            </a:r>
            <a:r>
              <a:rPr lang="en-US" dirty="0">
                <a:ea typeface="+mn-lt"/>
                <a:cs typeface="+mn-lt"/>
              </a:rPr>
              <a:t>Overall Risk Index</a:t>
            </a:r>
          </a:p>
          <a:p>
            <a:r>
              <a:rPr lang="en-US" dirty="0">
                <a:solidFill>
                  <a:srgbClr val="FFFFFF">
                    <a:alpha val="60000"/>
                  </a:srgbClr>
                </a:solidFill>
              </a:rPr>
              <a:t>Max value is 10</a:t>
            </a:r>
          </a:p>
          <a:p>
            <a:r>
              <a:rPr lang="en-US" dirty="0">
                <a:solidFill>
                  <a:srgbClr val="FFFFFF">
                    <a:alpha val="60000"/>
                  </a:srgbClr>
                </a:solidFill>
              </a:rPr>
              <a:t>Min value is 0.4</a:t>
            </a:r>
          </a:p>
        </p:txBody>
      </p:sp>
    </p:spTree>
    <p:extLst>
      <p:ext uri="{BB962C8B-B14F-4D97-AF65-F5344CB8AC3E}">
        <p14:creationId xmlns:p14="http://schemas.microsoft.com/office/powerpoint/2010/main" val="185872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                   Hazard</a:t>
            </a:r>
            <a:endParaRPr lang="en-US" dirty="0"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 box and whisker chart&#10;&#10;Description automatically generated">
            <a:extLst>
              <a:ext uri="{FF2B5EF4-FFF2-40B4-BE49-F238E27FC236}">
                <a16:creationId xmlns:a16="http://schemas.microsoft.com/office/drawing/2014/main" id="{EDA55017-A238-EAF5-3E1A-B25E7B8E5EE2}"/>
              </a:ext>
            </a:extLst>
          </p:cNvPr>
          <p:cNvPicPr>
            <a:picLocks noGrp="1" noChangeAspect="1"/>
          </p:cNvPicPr>
          <p:nvPr>
            <p:ph sz="quarter" idx="4"/>
          </p:nvPr>
        </p:nvPicPr>
        <p:blipFill>
          <a:blip r:embed="rId3"/>
          <a:stretch>
            <a:fillRect/>
          </a:stretch>
        </p:blipFill>
        <p:spPr>
          <a:xfrm>
            <a:off x="552253" y="2268620"/>
            <a:ext cx="4643306" cy="4388679"/>
          </a:xfrm>
        </p:spPr>
      </p:pic>
      <p:sp>
        <p:nvSpPr>
          <p:cNvPr id="13" name="Content Placeholder 13">
            <a:extLst>
              <a:ext uri="{FF2B5EF4-FFF2-40B4-BE49-F238E27FC236}">
                <a16:creationId xmlns:a16="http://schemas.microsoft.com/office/drawing/2014/main" id="{05DC6F75-FA65-99D9-AAED-2268DCAC8A01}"/>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alpha val="60000"/>
                  </a:srgbClr>
                </a:solidFill>
              </a:rPr>
              <a:t>Mean: </a:t>
            </a:r>
            <a:r>
              <a:rPr lang="en-US" dirty="0">
                <a:ea typeface="+mn-lt"/>
                <a:cs typeface="+mn-lt"/>
              </a:rPr>
              <a:t>6.673288</a:t>
            </a:r>
            <a:endParaRPr lang="en-US" dirty="0">
              <a:solidFill>
                <a:srgbClr val="FFFFFF">
                  <a:alpha val="60000"/>
                </a:srgbClr>
              </a:solidFill>
            </a:endParaRPr>
          </a:p>
          <a:p>
            <a:r>
              <a:rPr lang="en-US" dirty="0">
                <a:solidFill>
                  <a:srgbClr val="FFFFFF">
                    <a:alpha val="60000"/>
                  </a:srgbClr>
                </a:solidFill>
              </a:rPr>
              <a:t>Majority of cities are between 5.4 and 8.4 on the </a:t>
            </a:r>
            <a:r>
              <a:rPr lang="en-US" dirty="0">
                <a:ea typeface="+mn-lt"/>
                <a:cs typeface="+mn-lt"/>
              </a:rPr>
              <a:t>Overall Risk Index</a:t>
            </a:r>
          </a:p>
          <a:p>
            <a:r>
              <a:rPr lang="en-US" dirty="0">
                <a:solidFill>
                  <a:srgbClr val="FFFFFF">
                    <a:alpha val="60000"/>
                  </a:srgbClr>
                </a:solidFill>
              </a:rPr>
              <a:t>Max value is 9.6</a:t>
            </a:r>
          </a:p>
          <a:p>
            <a:r>
              <a:rPr lang="en-US" dirty="0">
                <a:solidFill>
                  <a:srgbClr val="FFFFFF">
                    <a:alpha val="60000"/>
                  </a:srgbClr>
                </a:solidFill>
              </a:rPr>
              <a:t>Min value is 0.6</a:t>
            </a:r>
          </a:p>
        </p:txBody>
      </p:sp>
    </p:spTree>
    <p:extLst>
      <p:ext uri="{BB962C8B-B14F-4D97-AF65-F5344CB8AC3E}">
        <p14:creationId xmlns:p14="http://schemas.microsoft.com/office/powerpoint/2010/main" val="33993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  Development &amp; Deprivation</a:t>
            </a:r>
            <a:endParaRPr lang="en-US" dirty="0"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11" descr="Chart, box and whisker chart&#10;&#10;Description automatically generated">
            <a:extLst>
              <a:ext uri="{FF2B5EF4-FFF2-40B4-BE49-F238E27FC236}">
                <a16:creationId xmlns:a16="http://schemas.microsoft.com/office/drawing/2014/main" id="{4B91802D-D511-6826-5CE8-433FF4954D06}"/>
              </a:ext>
            </a:extLst>
          </p:cNvPr>
          <p:cNvPicPr>
            <a:picLocks noGrp="1" noChangeAspect="1"/>
          </p:cNvPicPr>
          <p:nvPr>
            <p:ph sz="quarter" idx="4"/>
          </p:nvPr>
        </p:nvPicPr>
        <p:blipFill>
          <a:blip r:embed="rId3"/>
          <a:stretch>
            <a:fillRect/>
          </a:stretch>
        </p:blipFill>
        <p:spPr>
          <a:xfrm>
            <a:off x="547662" y="2268620"/>
            <a:ext cx="4557238" cy="4388680"/>
          </a:xfrm>
        </p:spPr>
      </p:pic>
      <p:sp>
        <p:nvSpPr>
          <p:cNvPr id="13" name="Content Placeholder 13">
            <a:extLst>
              <a:ext uri="{FF2B5EF4-FFF2-40B4-BE49-F238E27FC236}">
                <a16:creationId xmlns:a16="http://schemas.microsoft.com/office/drawing/2014/main" id="{7845106B-DAAD-4573-9BC6-59412F6B1909}"/>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alpha val="60000"/>
                  </a:srgbClr>
                </a:solidFill>
              </a:rPr>
              <a:t>Mean: </a:t>
            </a:r>
            <a:r>
              <a:rPr lang="en-US" dirty="0">
                <a:ea typeface="+mn-lt"/>
                <a:cs typeface="+mn-lt"/>
              </a:rPr>
              <a:t>7.034932</a:t>
            </a:r>
            <a:endParaRPr lang="en-US" dirty="0">
              <a:solidFill>
                <a:srgbClr val="FFFFFF">
                  <a:alpha val="60000"/>
                </a:srgbClr>
              </a:solidFill>
            </a:endParaRPr>
          </a:p>
          <a:p>
            <a:r>
              <a:rPr lang="en-US" dirty="0">
                <a:solidFill>
                  <a:srgbClr val="FFFFFF">
                    <a:alpha val="60000"/>
                  </a:srgbClr>
                </a:solidFill>
              </a:rPr>
              <a:t>Majority of cities are between 5.4 and 8.4 on the </a:t>
            </a:r>
            <a:r>
              <a:rPr lang="en-US" dirty="0">
                <a:ea typeface="+mn-lt"/>
                <a:cs typeface="+mn-lt"/>
              </a:rPr>
              <a:t>Overall Risk Index</a:t>
            </a:r>
          </a:p>
          <a:p>
            <a:r>
              <a:rPr lang="en-US" dirty="0">
                <a:solidFill>
                  <a:srgbClr val="FFFFFF">
                    <a:alpha val="60000"/>
                  </a:srgbClr>
                </a:solidFill>
              </a:rPr>
              <a:t>Max value is 9.6</a:t>
            </a:r>
          </a:p>
          <a:p>
            <a:r>
              <a:rPr lang="en-US" dirty="0">
                <a:solidFill>
                  <a:srgbClr val="FFFFFF">
                    <a:alpha val="60000"/>
                  </a:srgbClr>
                </a:solidFill>
              </a:rPr>
              <a:t>Min value is 0.6</a:t>
            </a:r>
          </a:p>
        </p:txBody>
      </p:sp>
    </p:spTree>
    <p:extLst>
      <p:ext uri="{BB962C8B-B14F-4D97-AF65-F5344CB8AC3E}">
        <p14:creationId xmlns:p14="http://schemas.microsoft.com/office/powerpoint/2010/main" val="1209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  Development &amp; Deprivation</a:t>
            </a:r>
            <a:endParaRPr lang="en-US" dirty="0"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525837" y="6785025"/>
            <a:ext cx="6379210" cy="153888"/>
          </a:xfrm>
        </p:spPr>
        <p:txBody>
          <a:bodyPr/>
          <a:lstStyle/>
          <a:p>
            <a:r>
              <a:rPr lang="en-US" dirty="0">
                <a:solidFill>
                  <a:srgbClr val="A6A6A6">
                    <a:alpha val="80000"/>
                  </a:srgbClr>
                </a:solidFill>
              </a:rPr>
              <a:t>Sleepless night bottom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 bar chart&#10;&#10;Description automatically generated">
            <a:extLst>
              <a:ext uri="{FF2B5EF4-FFF2-40B4-BE49-F238E27FC236}">
                <a16:creationId xmlns:a16="http://schemas.microsoft.com/office/drawing/2014/main" id="{F04899BD-8166-984C-38BC-471F6566902B}"/>
              </a:ext>
            </a:extLst>
          </p:cNvPr>
          <p:cNvPicPr>
            <a:picLocks noGrp="1" noChangeAspect="1"/>
          </p:cNvPicPr>
          <p:nvPr>
            <p:ph sz="quarter" idx="4"/>
          </p:nvPr>
        </p:nvPicPr>
        <p:blipFill>
          <a:blip r:embed="rId3"/>
          <a:stretch>
            <a:fillRect/>
          </a:stretch>
        </p:blipFill>
        <p:spPr>
          <a:xfrm>
            <a:off x="548361" y="2268620"/>
            <a:ext cx="4492339" cy="4388680"/>
          </a:xfrm>
        </p:spPr>
      </p:pic>
      <p:sp>
        <p:nvSpPr>
          <p:cNvPr id="13" name="Content Placeholder 13">
            <a:extLst>
              <a:ext uri="{FF2B5EF4-FFF2-40B4-BE49-F238E27FC236}">
                <a16:creationId xmlns:a16="http://schemas.microsoft.com/office/drawing/2014/main" id="{209B1679-55B5-61A5-22AA-9D6D83301B58}"/>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alpha val="60000"/>
                  </a:srgbClr>
                </a:solidFill>
              </a:rPr>
              <a:t>Mean: </a:t>
            </a:r>
            <a:r>
              <a:rPr lang="en-US" dirty="0">
                <a:ea typeface="+mn-lt"/>
                <a:cs typeface="+mn-lt"/>
              </a:rPr>
              <a:t>N/A</a:t>
            </a:r>
            <a:endParaRPr lang="en-US" dirty="0">
              <a:solidFill>
                <a:srgbClr val="FFFFFF">
                  <a:alpha val="60000"/>
                </a:srgbClr>
              </a:solidFill>
            </a:endParaRPr>
          </a:p>
          <a:p>
            <a:r>
              <a:rPr lang="en-US" dirty="0">
                <a:solidFill>
                  <a:srgbClr val="FFFFFF">
                    <a:alpha val="60000"/>
                  </a:srgbClr>
                </a:solidFill>
              </a:rPr>
              <a:t>Data</a:t>
            </a:r>
            <a:r>
              <a:rPr lang="en-US" dirty="0">
                <a:ea typeface="+mn-lt"/>
                <a:cs typeface="+mn-lt"/>
              </a:rPr>
              <a:t> is saved as an object instead of float due to an 'x' being present in this column</a:t>
            </a:r>
            <a:endParaRPr lang="en-US" dirty="0">
              <a:solidFill>
                <a:srgbClr val="FFFFFF">
                  <a:alpha val="60000"/>
                </a:srgbClr>
              </a:solidFill>
              <a:ea typeface="+mn-lt"/>
              <a:cs typeface="+mn-lt"/>
            </a:endParaRPr>
          </a:p>
          <a:p>
            <a:pPr marL="0" indent="0">
              <a:buNone/>
            </a:pPr>
            <a:endParaRPr lang="en-US" dirty="0">
              <a:solidFill>
                <a:srgbClr val="FFFFFF">
                  <a:alpha val="60000"/>
                </a:srgbClr>
              </a:solidFill>
            </a:endParaRPr>
          </a:p>
          <a:p>
            <a:pPr marL="0" indent="0">
              <a:buNone/>
            </a:pPr>
            <a:endParaRPr lang="en-US" dirty="0">
              <a:solidFill>
                <a:srgbClr val="FFFFFF">
                  <a:alpha val="60000"/>
                </a:srgbClr>
              </a:solidFill>
            </a:endParaRPr>
          </a:p>
        </p:txBody>
      </p:sp>
    </p:spTree>
    <p:extLst>
      <p:ext uri="{BB962C8B-B14F-4D97-AF65-F5344CB8AC3E}">
        <p14:creationId xmlns:p14="http://schemas.microsoft.com/office/powerpoint/2010/main" val="2201999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D8BA9F1-9214-2B56-3A9E-FAB0C76D6A37}"/>
              </a:ext>
            </a:extLst>
          </p:cNvPr>
          <p:cNvSpPr>
            <a:spLocks noGrp="1"/>
          </p:cNvSpPr>
          <p:nvPr>
            <p:ph type="pic" sz="quarter" idx="13"/>
          </p:nvPr>
        </p:nvSpPr>
        <p:spPr>
          <a:xfrm>
            <a:off x="0" y="-51759"/>
            <a:ext cx="12192000" cy="6858000"/>
          </a:xfrm>
        </p:spPr>
      </p:sp>
      <p:sp>
        <p:nvSpPr>
          <p:cNvPr id="4" name="Title 3">
            <a:extLst>
              <a:ext uri="{FF2B5EF4-FFF2-40B4-BE49-F238E27FC236}">
                <a16:creationId xmlns:a16="http://schemas.microsoft.com/office/drawing/2014/main" id="{DEF4F76C-E18B-E824-DA60-0C8E9F0C049D}"/>
              </a:ext>
            </a:extLst>
          </p:cNvPr>
          <p:cNvSpPr>
            <a:spLocks noGrp="1"/>
          </p:cNvSpPr>
          <p:nvPr>
            <p:ph type="ctrTitle"/>
          </p:nvPr>
        </p:nvSpPr>
        <p:spPr/>
        <p:txBody>
          <a:bodyPr/>
          <a:lstStyle/>
          <a:p>
            <a:r>
              <a:rPr lang="en-US"/>
              <a:t>Data Cleaning</a:t>
            </a:r>
          </a:p>
        </p:txBody>
      </p:sp>
    </p:spTree>
    <p:extLst>
      <p:ext uri="{BB962C8B-B14F-4D97-AF65-F5344CB8AC3E}">
        <p14:creationId xmlns:p14="http://schemas.microsoft.com/office/powerpoint/2010/main" val="3442161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15</a:t>
            </a:fld>
            <a:endParaRPr lang="en-US"/>
          </a:p>
        </p:txBody>
      </p:sp>
      <p:pic>
        <p:nvPicPr>
          <p:cNvPr id="6" name="Picture 5">
            <a:extLst>
              <a:ext uri="{FF2B5EF4-FFF2-40B4-BE49-F238E27FC236}">
                <a16:creationId xmlns:a16="http://schemas.microsoft.com/office/drawing/2014/main" id="{ECA1909E-DCAA-A75A-118C-464C486470A9}"/>
              </a:ext>
            </a:extLst>
          </p:cNvPr>
          <p:cNvPicPr>
            <a:picLocks noChangeAspect="1"/>
          </p:cNvPicPr>
          <p:nvPr/>
        </p:nvPicPr>
        <p:blipFill>
          <a:blip r:embed="rId4"/>
          <a:stretch>
            <a:fillRect/>
          </a:stretch>
        </p:blipFill>
        <p:spPr>
          <a:xfrm>
            <a:off x="1177467" y="843762"/>
            <a:ext cx="9577145" cy="5472168"/>
          </a:xfrm>
          <a:prstGeom prst="rect">
            <a:avLst/>
          </a:prstGeom>
        </p:spPr>
      </p:pic>
      <p:sp>
        <p:nvSpPr>
          <p:cNvPr id="7" name="Title 6">
            <a:extLst>
              <a:ext uri="{FF2B5EF4-FFF2-40B4-BE49-F238E27FC236}">
                <a16:creationId xmlns:a16="http://schemas.microsoft.com/office/drawing/2014/main" id="{0201D938-88CD-5C1C-9E6D-AB94E6D5BEAB}"/>
              </a:ext>
            </a:extLst>
          </p:cNvPr>
          <p:cNvSpPr txBox="1">
            <a:spLocks/>
          </p:cNvSpPr>
          <p:nvPr/>
        </p:nvSpPr>
        <p:spPr>
          <a:xfrm>
            <a:off x="1174317" y="287577"/>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Handling Missing Data</a:t>
            </a:r>
          </a:p>
        </p:txBody>
      </p:sp>
    </p:spTree>
    <p:extLst>
      <p:ext uri="{BB962C8B-B14F-4D97-AF65-F5344CB8AC3E}">
        <p14:creationId xmlns:p14="http://schemas.microsoft.com/office/powerpoint/2010/main" val="56002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B53972-5B1B-DC6D-F6C9-51738F7B61F0}"/>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82AB1ABF-3935-C766-255B-A9876CFD352A}"/>
              </a:ext>
            </a:extLst>
          </p:cNvPr>
          <p:cNvSpPr>
            <a:spLocks noGrp="1"/>
          </p:cNvSpPr>
          <p:nvPr>
            <p:ph type="sldNum" sz="quarter" idx="12"/>
          </p:nvPr>
        </p:nvSpPr>
        <p:spPr/>
        <p:txBody>
          <a:bodyPr/>
          <a:lstStyle/>
          <a:p>
            <a:fld id="{DBA1B0FB-D917-4C8C-928F-313BD683BF39}" type="slidenum">
              <a:rPr lang="en-US" smtClean="0"/>
              <a:t>16</a:t>
            </a:fld>
            <a:endParaRPr lang="en-US"/>
          </a:p>
        </p:txBody>
      </p:sp>
      <p:sp>
        <p:nvSpPr>
          <p:cNvPr id="5" name="TextBox 4">
            <a:extLst>
              <a:ext uri="{FF2B5EF4-FFF2-40B4-BE49-F238E27FC236}">
                <a16:creationId xmlns:a16="http://schemas.microsoft.com/office/drawing/2014/main" id="{3481A3C0-5B87-1ECB-0B7C-25DC0A9F6DED}"/>
              </a:ext>
            </a:extLst>
          </p:cNvPr>
          <p:cNvSpPr txBox="1"/>
          <p:nvPr/>
        </p:nvSpPr>
        <p:spPr>
          <a:xfrm>
            <a:off x="471577" y="1837427"/>
            <a:ext cx="696151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400" dirty="0"/>
              <a:t>Handling</a:t>
            </a:r>
            <a:r>
              <a:rPr lang="en-US" dirty="0"/>
              <a:t>  </a:t>
            </a:r>
            <a:r>
              <a:rPr lang="en-US" sz="6400" dirty="0"/>
              <a:t>Categorical</a:t>
            </a:r>
            <a:r>
              <a:rPr lang="en-US" dirty="0"/>
              <a:t> </a:t>
            </a:r>
            <a:r>
              <a:rPr lang="en-US" sz="6400" dirty="0"/>
              <a:t>Data</a:t>
            </a:r>
          </a:p>
        </p:txBody>
      </p:sp>
    </p:spTree>
    <p:extLst>
      <p:ext uri="{BB962C8B-B14F-4D97-AF65-F5344CB8AC3E}">
        <p14:creationId xmlns:p14="http://schemas.microsoft.com/office/powerpoint/2010/main" val="3781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32E2B-6642-3EE1-E7C2-D905EE527FA4}"/>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ED7AF531-1B05-6449-867C-67740A89E371}"/>
              </a:ext>
            </a:extLst>
          </p:cNvPr>
          <p:cNvSpPr>
            <a:spLocks noGrp="1"/>
          </p:cNvSpPr>
          <p:nvPr>
            <p:ph type="sldNum" sz="quarter" idx="12"/>
          </p:nvPr>
        </p:nvSpPr>
        <p:spPr/>
        <p:txBody>
          <a:bodyPr/>
          <a:lstStyle/>
          <a:p>
            <a:fld id="{DBA1B0FB-D917-4C8C-928F-313BD683BF39}" type="slidenum">
              <a:rPr lang="en-US" smtClean="0"/>
              <a:t>18</a:t>
            </a:fld>
            <a:endParaRPr lang="en-US"/>
          </a:p>
        </p:txBody>
      </p:sp>
      <p:pic>
        <p:nvPicPr>
          <p:cNvPr id="6" name="Picture 5">
            <a:extLst>
              <a:ext uri="{FF2B5EF4-FFF2-40B4-BE49-F238E27FC236}">
                <a16:creationId xmlns:a16="http://schemas.microsoft.com/office/drawing/2014/main" id="{EB7025E0-4BC9-250A-5844-AAA90B7C8CA8}"/>
              </a:ext>
            </a:extLst>
          </p:cNvPr>
          <p:cNvPicPr>
            <a:picLocks noChangeAspect="1"/>
          </p:cNvPicPr>
          <p:nvPr/>
        </p:nvPicPr>
        <p:blipFill>
          <a:blip r:embed="rId2"/>
          <a:stretch>
            <a:fillRect/>
          </a:stretch>
        </p:blipFill>
        <p:spPr>
          <a:xfrm>
            <a:off x="423047" y="196900"/>
            <a:ext cx="5872205" cy="6115095"/>
          </a:xfrm>
          <a:prstGeom prst="rect">
            <a:avLst/>
          </a:prstGeom>
        </p:spPr>
      </p:pic>
      <p:pic>
        <p:nvPicPr>
          <p:cNvPr id="8" name="Picture 7">
            <a:extLst>
              <a:ext uri="{FF2B5EF4-FFF2-40B4-BE49-F238E27FC236}">
                <a16:creationId xmlns:a16="http://schemas.microsoft.com/office/drawing/2014/main" id="{9034A269-48E3-D061-E914-2302BE18429A}"/>
              </a:ext>
            </a:extLst>
          </p:cNvPr>
          <p:cNvPicPr>
            <a:picLocks noChangeAspect="1"/>
          </p:cNvPicPr>
          <p:nvPr/>
        </p:nvPicPr>
        <p:blipFill>
          <a:blip r:embed="rId3"/>
          <a:stretch>
            <a:fillRect/>
          </a:stretch>
        </p:blipFill>
        <p:spPr>
          <a:xfrm>
            <a:off x="6472577" y="196900"/>
            <a:ext cx="5457865" cy="2552719"/>
          </a:xfrm>
          <a:prstGeom prst="rect">
            <a:avLst/>
          </a:prstGeom>
        </p:spPr>
      </p:pic>
    </p:spTree>
    <p:extLst>
      <p:ext uri="{BB962C8B-B14F-4D97-AF65-F5344CB8AC3E}">
        <p14:creationId xmlns:p14="http://schemas.microsoft.com/office/powerpoint/2010/main" val="3128145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6DB85A-5DC0-4B1F-5533-135C75FB685B}"/>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A7596EE5-AE9B-113C-7912-996A32928FC1}"/>
              </a:ext>
            </a:extLst>
          </p:cNvPr>
          <p:cNvSpPr>
            <a:spLocks noGrp="1"/>
          </p:cNvSpPr>
          <p:nvPr>
            <p:ph type="sldNum" sz="quarter" idx="12"/>
          </p:nvPr>
        </p:nvSpPr>
        <p:spPr/>
        <p:txBody>
          <a:bodyPr/>
          <a:lstStyle/>
          <a:p>
            <a:fld id="{DBA1B0FB-D917-4C8C-928F-313BD683BF39}" type="slidenum">
              <a:rPr lang="en-US" smtClean="0"/>
              <a:t>19</a:t>
            </a:fld>
            <a:endParaRPr lang="en-US"/>
          </a:p>
        </p:txBody>
      </p:sp>
      <p:pic>
        <p:nvPicPr>
          <p:cNvPr id="6" name="Picture 5">
            <a:extLst>
              <a:ext uri="{FF2B5EF4-FFF2-40B4-BE49-F238E27FC236}">
                <a16:creationId xmlns:a16="http://schemas.microsoft.com/office/drawing/2014/main" id="{6A1A75CF-CCFC-0C4A-2F6E-AEF426E895D9}"/>
              </a:ext>
            </a:extLst>
          </p:cNvPr>
          <p:cNvPicPr>
            <a:picLocks noChangeAspect="1"/>
          </p:cNvPicPr>
          <p:nvPr/>
        </p:nvPicPr>
        <p:blipFill>
          <a:blip r:embed="rId2"/>
          <a:stretch>
            <a:fillRect/>
          </a:stretch>
        </p:blipFill>
        <p:spPr>
          <a:xfrm>
            <a:off x="956047" y="818700"/>
            <a:ext cx="3558046" cy="5760212"/>
          </a:xfrm>
          <a:prstGeom prst="rect">
            <a:avLst/>
          </a:prstGeom>
        </p:spPr>
      </p:pic>
      <p:pic>
        <p:nvPicPr>
          <p:cNvPr id="8" name="Picture 7">
            <a:extLst>
              <a:ext uri="{FF2B5EF4-FFF2-40B4-BE49-F238E27FC236}">
                <a16:creationId xmlns:a16="http://schemas.microsoft.com/office/drawing/2014/main" id="{EFD28B8E-4B12-8092-FBD6-6E47F83CCAA3}"/>
              </a:ext>
            </a:extLst>
          </p:cNvPr>
          <p:cNvPicPr>
            <a:picLocks noChangeAspect="1"/>
          </p:cNvPicPr>
          <p:nvPr/>
        </p:nvPicPr>
        <p:blipFill>
          <a:blip r:embed="rId3"/>
          <a:stretch>
            <a:fillRect/>
          </a:stretch>
        </p:blipFill>
        <p:spPr>
          <a:xfrm>
            <a:off x="4561953" y="787574"/>
            <a:ext cx="2635173" cy="5791674"/>
          </a:xfrm>
          <a:prstGeom prst="rect">
            <a:avLst/>
          </a:prstGeom>
        </p:spPr>
      </p:pic>
      <p:pic>
        <p:nvPicPr>
          <p:cNvPr id="10" name="Picture 9">
            <a:extLst>
              <a:ext uri="{FF2B5EF4-FFF2-40B4-BE49-F238E27FC236}">
                <a16:creationId xmlns:a16="http://schemas.microsoft.com/office/drawing/2014/main" id="{B310D685-17D6-3618-108C-CC77678A0F4C}"/>
              </a:ext>
            </a:extLst>
          </p:cNvPr>
          <p:cNvPicPr>
            <a:picLocks noChangeAspect="1"/>
          </p:cNvPicPr>
          <p:nvPr/>
        </p:nvPicPr>
        <p:blipFill>
          <a:blip r:embed="rId4"/>
          <a:stretch>
            <a:fillRect/>
          </a:stretch>
        </p:blipFill>
        <p:spPr>
          <a:xfrm>
            <a:off x="7228367" y="789567"/>
            <a:ext cx="2600344" cy="5800767"/>
          </a:xfrm>
          <a:prstGeom prst="rect">
            <a:avLst/>
          </a:prstGeom>
        </p:spPr>
      </p:pic>
      <p:sp>
        <p:nvSpPr>
          <p:cNvPr id="7" name="Title 6">
            <a:extLst>
              <a:ext uri="{FF2B5EF4-FFF2-40B4-BE49-F238E27FC236}">
                <a16:creationId xmlns:a16="http://schemas.microsoft.com/office/drawing/2014/main" id="{F4D8CDCC-E0DF-B128-F30D-E0BAB5CA50F1}"/>
              </a:ext>
            </a:extLst>
          </p:cNvPr>
          <p:cNvSpPr txBox="1">
            <a:spLocks/>
          </p:cNvSpPr>
          <p:nvPr/>
        </p:nvSpPr>
        <p:spPr>
          <a:xfrm>
            <a:off x="420014" y="279880"/>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Skewing the Data</a:t>
            </a:r>
            <a:endParaRPr lang="en-US" dirty="0"/>
          </a:p>
        </p:txBody>
      </p:sp>
    </p:spTree>
    <p:extLst>
      <p:ext uri="{BB962C8B-B14F-4D97-AF65-F5344CB8AC3E}">
        <p14:creationId xmlns:p14="http://schemas.microsoft.com/office/powerpoint/2010/main" val="1254045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0913-1FE7-FE59-51E1-F684285ED25A}"/>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9262AE4A-3D03-6B53-0007-4E2C16F2D318}"/>
              </a:ext>
            </a:extLst>
          </p:cNvPr>
          <p:cNvSpPr>
            <a:spLocks noGrp="1"/>
          </p:cNvSpPr>
          <p:nvPr>
            <p:ph idx="1"/>
          </p:nvPr>
        </p:nvSpPr>
        <p:spPr/>
        <p:txBody>
          <a:bodyPr/>
          <a:lstStyle/>
          <a:p>
            <a:r>
              <a:rPr lang="en-US" sz="1400">
                <a:ea typeface="+mn-lt"/>
                <a:cs typeface="+mn-lt"/>
              </a:rPr>
              <a:t>INFORM is a public forum based in the European Union (EU) that shares analysis regarding various crisis and disasters for humanitarian relief. It’s main product, INFORM RISK, is a generalization of specific areas and their risk of a crisis based on a spectrum of factors pertaining to structural conditions. It is used to help in risk reduction as well as crisis prevention and preparedness. This dataset focuses on the cities in eastern African countries. </a:t>
            </a:r>
            <a:endParaRPr lang="en-US" sz="1400"/>
          </a:p>
        </p:txBody>
      </p:sp>
      <p:pic>
        <p:nvPicPr>
          <p:cNvPr id="10" name="Picture 10">
            <a:extLst>
              <a:ext uri="{FF2B5EF4-FFF2-40B4-BE49-F238E27FC236}">
                <a16:creationId xmlns:a16="http://schemas.microsoft.com/office/drawing/2014/main" id="{5E3997E0-DB83-3C34-CC78-53CA14FCA366}"/>
              </a:ext>
            </a:extLst>
          </p:cNvPr>
          <p:cNvPicPr>
            <a:picLocks noGrp="1" noChangeAspect="1"/>
          </p:cNvPicPr>
          <p:nvPr>
            <p:ph type="pic" sz="quarter" idx="13"/>
          </p:nvPr>
        </p:nvPicPr>
        <p:blipFill rotWithShape="1">
          <a:blip r:embed="rId2"/>
          <a:srcRect l="17131" b="-1617"/>
          <a:stretch/>
        </p:blipFill>
        <p:spPr>
          <a:xfrm>
            <a:off x="5915172" y="1438795"/>
            <a:ext cx="5529349" cy="3504330"/>
          </a:xfrm>
        </p:spPr>
      </p:pic>
      <p:sp>
        <p:nvSpPr>
          <p:cNvPr id="7" name="Date Placeholder 6">
            <a:extLst>
              <a:ext uri="{FF2B5EF4-FFF2-40B4-BE49-F238E27FC236}">
                <a16:creationId xmlns:a16="http://schemas.microsoft.com/office/drawing/2014/main" id="{A0A11D6A-5E57-3729-6D7A-73AE513C2FA8}"/>
              </a:ext>
            </a:extLst>
          </p:cNvPr>
          <p:cNvSpPr>
            <a:spLocks noGrp="1"/>
          </p:cNvSpPr>
          <p:nvPr>
            <p:ph type="dt" sz="half" idx="10"/>
          </p:nvPr>
        </p:nvSpPr>
        <p:spPr/>
        <p:txBody>
          <a:bodyPr/>
          <a:lstStyle/>
          <a:p>
            <a:r>
              <a:rPr lang="en-US"/>
              <a:t>Tuesday, February 2, 20XX</a:t>
            </a:r>
          </a:p>
        </p:txBody>
      </p:sp>
      <p:sp>
        <p:nvSpPr>
          <p:cNvPr id="9" name="Slide Number Placeholder 8">
            <a:extLst>
              <a:ext uri="{FF2B5EF4-FFF2-40B4-BE49-F238E27FC236}">
                <a16:creationId xmlns:a16="http://schemas.microsoft.com/office/drawing/2014/main" id="{18B06623-3305-58E9-7364-88FEA060A61C}"/>
              </a:ext>
            </a:extLst>
          </p:cNvPr>
          <p:cNvSpPr>
            <a:spLocks noGrp="1"/>
          </p:cNvSpPr>
          <p:nvPr>
            <p:ph type="sldNum" sz="quarter" idx="12"/>
          </p:nvPr>
        </p:nvSpPr>
        <p:spPr/>
        <p:txBody>
          <a:bodyPr/>
          <a:lstStyle/>
          <a:p>
            <a:fld id="{DBA1B0FB-D917-4C8C-928F-313BD683BF39}" type="slidenum">
              <a:rPr lang="en-US" smtClean="0"/>
              <a:t>2</a:t>
            </a:fld>
            <a:endParaRPr lang="en-US"/>
          </a:p>
        </p:txBody>
      </p:sp>
      <p:sp>
        <p:nvSpPr>
          <p:cNvPr id="11" name="TextBox 10">
            <a:extLst>
              <a:ext uri="{FF2B5EF4-FFF2-40B4-BE49-F238E27FC236}">
                <a16:creationId xmlns:a16="http://schemas.microsoft.com/office/drawing/2014/main" id="{A490E711-D2BC-0A49-FE1E-C5A869F87DCC}"/>
              </a:ext>
            </a:extLst>
          </p:cNvPr>
          <p:cNvSpPr txBox="1"/>
          <p:nvPr/>
        </p:nvSpPr>
        <p:spPr>
          <a:xfrm>
            <a:off x="6220522" y="543064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a:t>
            </a:r>
            <a:r>
              <a:rPr lang="en-US">
                <a:ea typeface="+mn-lt"/>
                <a:cs typeface="+mn-lt"/>
                <a:hlinkClick r:id="rId3"/>
              </a:rPr>
              <a:t>https://drmkc.jrc.ec.europa.eu/inform-index</a:t>
            </a:r>
            <a:endParaRPr lang="en-US"/>
          </a:p>
        </p:txBody>
      </p:sp>
    </p:spTree>
    <p:extLst>
      <p:ext uri="{BB962C8B-B14F-4D97-AF65-F5344CB8AC3E}">
        <p14:creationId xmlns:p14="http://schemas.microsoft.com/office/powerpoint/2010/main" val="2079170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FBC0B-43F2-6DF2-2715-2638FEB56E8D}"/>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7C70E07E-6BB9-6CDD-8511-E110A36059F7}"/>
              </a:ext>
            </a:extLst>
          </p:cNvPr>
          <p:cNvSpPr>
            <a:spLocks noGrp="1"/>
          </p:cNvSpPr>
          <p:nvPr>
            <p:ph type="sldNum" sz="quarter" idx="12"/>
          </p:nvPr>
        </p:nvSpPr>
        <p:spPr/>
        <p:txBody>
          <a:bodyPr/>
          <a:lstStyle/>
          <a:p>
            <a:fld id="{DBA1B0FB-D917-4C8C-928F-313BD683BF39}" type="slidenum">
              <a:rPr lang="en-US" smtClean="0"/>
              <a:t>19</a:t>
            </a:fld>
            <a:endParaRPr lang="en-US"/>
          </a:p>
        </p:txBody>
      </p:sp>
      <p:pic>
        <p:nvPicPr>
          <p:cNvPr id="6" name="Picture 5">
            <a:extLst>
              <a:ext uri="{FF2B5EF4-FFF2-40B4-BE49-F238E27FC236}">
                <a16:creationId xmlns:a16="http://schemas.microsoft.com/office/drawing/2014/main" id="{666E1E6F-06B9-4337-C619-A51C63ED193C}"/>
              </a:ext>
            </a:extLst>
          </p:cNvPr>
          <p:cNvPicPr>
            <a:picLocks noChangeAspect="1"/>
          </p:cNvPicPr>
          <p:nvPr/>
        </p:nvPicPr>
        <p:blipFill>
          <a:blip r:embed="rId2"/>
          <a:stretch>
            <a:fillRect/>
          </a:stretch>
        </p:blipFill>
        <p:spPr>
          <a:xfrm>
            <a:off x="1227068" y="1804057"/>
            <a:ext cx="9567932" cy="2276492"/>
          </a:xfrm>
          <a:prstGeom prst="rect">
            <a:avLst/>
          </a:prstGeom>
        </p:spPr>
      </p:pic>
      <p:sp>
        <p:nvSpPr>
          <p:cNvPr id="7" name="Title 6">
            <a:extLst>
              <a:ext uri="{FF2B5EF4-FFF2-40B4-BE49-F238E27FC236}">
                <a16:creationId xmlns:a16="http://schemas.microsoft.com/office/drawing/2014/main" id="{248D2798-AFAD-150C-0F08-E6096555010C}"/>
              </a:ext>
            </a:extLst>
          </p:cNvPr>
          <p:cNvSpPr txBox="1">
            <a:spLocks/>
          </p:cNvSpPr>
          <p:nvPr/>
        </p:nvSpPr>
        <p:spPr>
          <a:xfrm>
            <a:off x="1174317" y="287577"/>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Showing Dataset Summary Statistics</a:t>
            </a:r>
          </a:p>
        </p:txBody>
      </p:sp>
    </p:spTree>
    <p:extLst>
      <p:ext uri="{BB962C8B-B14F-4D97-AF65-F5344CB8AC3E}">
        <p14:creationId xmlns:p14="http://schemas.microsoft.com/office/powerpoint/2010/main" val="359725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A8B0E9-63A3-5E42-E4AC-806C5B9AE878}"/>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EF3FF0F8-D51F-7D88-4FC2-70A75D90558B}"/>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6" name="Picture 5">
            <a:extLst>
              <a:ext uri="{FF2B5EF4-FFF2-40B4-BE49-F238E27FC236}">
                <a16:creationId xmlns:a16="http://schemas.microsoft.com/office/drawing/2014/main" id="{E5CE2BFF-8F05-99F7-4ADA-6650429B7E0C}"/>
              </a:ext>
            </a:extLst>
          </p:cNvPr>
          <p:cNvPicPr>
            <a:picLocks noChangeAspect="1"/>
          </p:cNvPicPr>
          <p:nvPr/>
        </p:nvPicPr>
        <p:blipFill>
          <a:blip r:embed="rId2"/>
          <a:stretch>
            <a:fillRect/>
          </a:stretch>
        </p:blipFill>
        <p:spPr>
          <a:xfrm>
            <a:off x="3583035" y="42837"/>
            <a:ext cx="6596111" cy="6772325"/>
          </a:xfrm>
          <a:prstGeom prst="rect">
            <a:avLst/>
          </a:prstGeom>
        </p:spPr>
      </p:pic>
      <p:sp>
        <p:nvSpPr>
          <p:cNvPr id="7" name="Title 6">
            <a:extLst>
              <a:ext uri="{FF2B5EF4-FFF2-40B4-BE49-F238E27FC236}">
                <a16:creationId xmlns:a16="http://schemas.microsoft.com/office/drawing/2014/main" id="{4DB173E7-0E95-D8FC-938D-7E9978B9CBF6}"/>
              </a:ext>
            </a:extLst>
          </p:cNvPr>
          <p:cNvSpPr txBox="1">
            <a:spLocks/>
          </p:cNvSpPr>
          <p:nvPr/>
        </p:nvSpPr>
        <p:spPr>
          <a:xfrm>
            <a:off x="1174317" y="287577"/>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Heatmap</a:t>
            </a:r>
            <a:endParaRPr lang="en-US" dirty="0"/>
          </a:p>
        </p:txBody>
      </p:sp>
    </p:spTree>
    <p:extLst>
      <p:ext uri="{BB962C8B-B14F-4D97-AF65-F5344CB8AC3E}">
        <p14:creationId xmlns:p14="http://schemas.microsoft.com/office/powerpoint/2010/main" val="87444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6C0775-FBA0-DD31-53A3-40CEB400E5B2}"/>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B3BA5DBE-2A1A-F8BF-7E6C-56B43F27A025}"/>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6" name="Picture 5">
            <a:extLst>
              <a:ext uri="{FF2B5EF4-FFF2-40B4-BE49-F238E27FC236}">
                <a16:creationId xmlns:a16="http://schemas.microsoft.com/office/drawing/2014/main" id="{215C0419-3FEB-6218-981A-9C1C8507A899}"/>
              </a:ext>
            </a:extLst>
          </p:cNvPr>
          <p:cNvPicPr>
            <a:picLocks noChangeAspect="1"/>
          </p:cNvPicPr>
          <p:nvPr/>
        </p:nvPicPr>
        <p:blipFill>
          <a:blip r:embed="rId2"/>
          <a:stretch>
            <a:fillRect/>
          </a:stretch>
        </p:blipFill>
        <p:spPr>
          <a:xfrm>
            <a:off x="1426334" y="1666862"/>
            <a:ext cx="9339331" cy="3524276"/>
          </a:xfrm>
          <a:prstGeom prst="rect">
            <a:avLst/>
          </a:prstGeom>
        </p:spPr>
      </p:pic>
      <p:sp>
        <p:nvSpPr>
          <p:cNvPr id="7" name="Title 6">
            <a:extLst>
              <a:ext uri="{FF2B5EF4-FFF2-40B4-BE49-F238E27FC236}">
                <a16:creationId xmlns:a16="http://schemas.microsoft.com/office/drawing/2014/main" id="{92B6FDD8-C2DD-46CD-A041-D136E9D0FD75}"/>
              </a:ext>
            </a:extLst>
          </p:cNvPr>
          <p:cNvSpPr txBox="1">
            <a:spLocks/>
          </p:cNvSpPr>
          <p:nvPr/>
        </p:nvSpPr>
        <p:spPr>
          <a:xfrm>
            <a:off x="1174317" y="287577"/>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Decision Tree Code</a:t>
            </a:r>
            <a:endParaRPr lang="en-US" dirty="0"/>
          </a:p>
        </p:txBody>
      </p:sp>
    </p:spTree>
    <p:extLst>
      <p:ext uri="{BB962C8B-B14F-4D97-AF65-F5344CB8AC3E}">
        <p14:creationId xmlns:p14="http://schemas.microsoft.com/office/powerpoint/2010/main" val="3152744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57AEE-5A7A-7D79-1A76-96681FA5DE36}"/>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5662F36C-8277-B80D-0146-FAA661010F3F}"/>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6" name="Picture 5">
            <a:extLst>
              <a:ext uri="{FF2B5EF4-FFF2-40B4-BE49-F238E27FC236}">
                <a16:creationId xmlns:a16="http://schemas.microsoft.com/office/drawing/2014/main" id="{0A8B16E8-2AEF-F934-8EA3-4699066C6057}"/>
              </a:ext>
            </a:extLst>
          </p:cNvPr>
          <p:cNvPicPr>
            <a:picLocks noChangeAspect="1"/>
          </p:cNvPicPr>
          <p:nvPr/>
        </p:nvPicPr>
        <p:blipFill>
          <a:blip r:embed="rId2"/>
          <a:stretch>
            <a:fillRect/>
          </a:stretch>
        </p:blipFill>
        <p:spPr>
          <a:xfrm>
            <a:off x="990562" y="1433498"/>
            <a:ext cx="10210875" cy="3991004"/>
          </a:xfrm>
          <a:prstGeom prst="rect">
            <a:avLst/>
          </a:prstGeom>
        </p:spPr>
      </p:pic>
      <p:sp>
        <p:nvSpPr>
          <p:cNvPr id="7" name="Title 6">
            <a:extLst>
              <a:ext uri="{FF2B5EF4-FFF2-40B4-BE49-F238E27FC236}">
                <a16:creationId xmlns:a16="http://schemas.microsoft.com/office/drawing/2014/main" id="{6527CAFF-F14D-4501-99C6-255C42ECCF0C}"/>
              </a:ext>
            </a:extLst>
          </p:cNvPr>
          <p:cNvSpPr txBox="1">
            <a:spLocks/>
          </p:cNvSpPr>
          <p:nvPr/>
        </p:nvSpPr>
        <p:spPr>
          <a:xfrm>
            <a:off x="1174317" y="287577"/>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Visualization of Decision Tree</a:t>
            </a:r>
            <a:endParaRPr lang="en-US" dirty="0"/>
          </a:p>
        </p:txBody>
      </p:sp>
    </p:spTree>
    <p:extLst>
      <p:ext uri="{BB962C8B-B14F-4D97-AF65-F5344CB8AC3E}">
        <p14:creationId xmlns:p14="http://schemas.microsoft.com/office/powerpoint/2010/main" val="576849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BB0F0F-EE9B-CFD2-CF38-E8477C18277D}"/>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01D3815C-B17A-7C73-B4C9-501B93FD7DE7}"/>
              </a:ext>
            </a:extLst>
          </p:cNvPr>
          <p:cNvSpPr>
            <a:spLocks noGrp="1"/>
          </p:cNvSpPr>
          <p:nvPr>
            <p:ph type="sldNum" sz="quarter" idx="12"/>
          </p:nvPr>
        </p:nvSpPr>
        <p:spPr/>
        <p:txBody>
          <a:bodyPr/>
          <a:lstStyle/>
          <a:p>
            <a:fld id="{DBA1B0FB-D917-4C8C-928F-313BD683BF39}" type="slidenum">
              <a:rPr lang="en-US" smtClean="0"/>
              <a:t>24</a:t>
            </a:fld>
            <a:endParaRPr lang="en-US"/>
          </a:p>
        </p:txBody>
      </p:sp>
      <p:pic>
        <p:nvPicPr>
          <p:cNvPr id="6" name="Picture 5">
            <a:extLst>
              <a:ext uri="{FF2B5EF4-FFF2-40B4-BE49-F238E27FC236}">
                <a16:creationId xmlns:a16="http://schemas.microsoft.com/office/drawing/2014/main" id="{B5E98DF7-4F20-5D1F-6801-9F32AF9F6ECA}"/>
              </a:ext>
            </a:extLst>
          </p:cNvPr>
          <p:cNvPicPr>
            <a:picLocks noChangeAspect="1"/>
          </p:cNvPicPr>
          <p:nvPr/>
        </p:nvPicPr>
        <p:blipFill>
          <a:blip r:embed="rId2"/>
          <a:stretch>
            <a:fillRect/>
          </a:stretch>
        </p:blipFill>
        <p:spPr>
          <a:xfrm>
            <a:off x="3425972" y="1803"/>
            <a:ext cx="5786480" cy="6839000"/>
          </a:xfrm>
          <a:prstGeom prst="rect">
            <a:avLst/>
          </a:prstGeom>
        </p:spPr>
      </p:pic>
      <p:sp>
        <p:nvSpPr>
          <p:cNvPr id="7" name="Title 6">
            <a:extLst>
              <a:ext uri="{FF2B5EF4-FFF2-40B4-BE49-F238E27FC236}">
                <a16:creationId xmlns:a16="http://schemas.microsoft.com/office/drawing/2014/main" id="{DFE200C7-91E2-CAD2-3B40-27599662F6C5}"/>
              </a:ext>
            </a:extLst>
          </p:cNvPr>
          <p:cNvSpPr txBox="1">
            <a:spLocks/>
          </p:cNvSpPr>
          <p:nvPr/>
        </p:nvSpPr>
        <p:spPr>
          <a:xfrm>
            <a:off x="858741" y="518486"/>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Models</a:t>
            </a:r>
            <a:endParaRPr lang="en-US" dirty="0"/>
          </a:p>
        </p:txBody>
      </p:sp>
    </p:spTree>
    <p:extLst>
      <p:ext uri="{BB962C8B-B14F-4D97-AF65-F5344CB8AC3E}">
        <p14:creationId xmlns:p14="http://schemas.microsoft.com/office/powerpoint/2010/main" val="81524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4F5D74-151F-DF99-08A0-6AADF79B02FA}"/>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22929CC4-B442-128C-7387-6CED56B57690}"/>
              </a:ext>
            </a:extLst>
          </p:cNvPr>
          <p:cNvSpPr>
            <a:spLocks noGrp="1"/>
          </p:cNvSpPr>
          <p:nvPr>
            <p:ph type="sldNum" sz="quarter" idx="12"/>
          </p:nvPr>
        </p:nvSpPr>
        <p:spPr/>
        <p:txBody>
          <a:bodyPr/>
          <a:lstStyle/>
          <a:p>
            <a:fld id="{DBA1B0FB-D917-4C8C-928F-313BD683BF39}" type="slidenum">
              <a:rPr lang="en-US" smtClean="0"/>
              <a:t>25</a:t>
            </a:fld>
            <a:endParaRPr lang="en-US"/>
          </a:p>
        </p:txBody>
      </p:sp>
      <p:pic>
        <p:nvPicPr>
          <p:cNvPr id="6" name="Picture 5">
            <a:extLst>
              <a:ext uri="{FF2B5EF4-FFF2-40B4-BE49-F238E27FC236}">
                <a16:creationId xmlns:a16="http://schemas.microsoft.com/office/drawing/2014/main" id="{EF1DBB9E-2E41-EF94-64C1-69D0B284BED8}"/>
              </a:ext>
            </a:extLst>
          </p:cNvPr>
          <p:cNvPicPr>
            <a:picLocks noChangeAspect="1"/>
          </p:cNvPicPr>
          <p:nvPr/>
        </p:nvPicPr>
        <p:blipFill>
          <a:blip r:embed="rId2"/>
          <a:stretch>
            <a:fillRect/>
          </a:stretch>
        </p:blipFill>
        <p:spPr>
          <a:xfrm>
            <a:off x="4133835" y="1090595"/>
            <a:ext cx="3924329" cy="4676809"/>
          </a:xfrm>
          <a:prstGeom prst="rect">
            <a:avLst/>
          </a:prstGeom>
        </p:spPr>
      </p:pic>
      <p:sp>
        <p:nvSpPr>
          <p:cNvPr id="7" name="Title 6">
            <a:extLst>
              <a:ext uri="{FF2B5EF4-FFF2-40B4-BE49-F238E27FC236}">
                <a16:creationId xmlns:a16="http://schemas.microsoft.com/office/drawing/2014/main" id="{D4D44470-F2E3-55ED-77E1-977F8B298913}"/>
              </a:ext>
            </a:extLst>
          </p:cNvPr>
          <p:cNvSpPr txBox="1">
            <a:spLocks/>
          </p:cNvSpPr>
          <p:nvPr/>
        </p:nvSpPr>
        <p:spPr>
          <a:xfrm>
            <a:off x="827953" y="395335"/>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Models Cont.</a:t>
            </a:r>
            <a:endParaRPr lang="en-US" dirty="0"/>
          </a:p>
        </p:txBody>
      </p:sp>
    </p:spTree>
    <p:extLst>
      <p:ext uri="{BB962C8B-B14F-4D97-AF65-F5344CB8AC3E}">
        <p14:creationId xmlns:p14="http://schemas.microsoft.com/office/powerpoint/2010/main" val="140429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BC9BD0-8DFF-CEF6-6541-FF52AFFADDFD}"/>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A5F33165-7132-7461-A472-06C4DC5ACC9A}"/>
              </a:ext>
            </a:extLst>
          </p:cNvPr>
          <p:cNvSpPr>
            <a:spLocks noGrp="1"/>
          </p:cNvSpPr>
          <p:nvPr>
            <p:ph type="sldNum" sz="quarter" idx="12"/>
          </p:nvPr>
        </p:nvSpPr>
        <p:spPr/>
        <p:txBody>
          <a:bodyPr/>
          <a:lstStyle/>
          <a:p>
            <a:fld id="{DBA1B0FB-D917-4C8C-928F-313BD683BF39}" type="slidenum">
              <a:rPr lang="en-US" smtClean="0"/>
              <a:t>25</a:t>
            </a:fld>
            <a:endParaRPr lang="en-US"/>
          </a:p>
        </p:txBody>
      </p:sp>
      <p:pic>
        <p:nvPicPr>
          <p:cNvPr id="6" name="Picture 5">
            <a:extLst>
              <a:ext uri="{FF2B5EF4-FFF2-40B4-BE49-F238E27FC236}">
                <a16:creationId xmlns:a16="http://schemas.microsoft.com/office/drawing/2014/main" id="{EDE24B3D-C618-1398-6A95-FEBDFA8E1AE6}"/>
              </a:ext>
            </a:extLst>
          </p:cNvPr>
          <p:cNvPicPr>
            <a:picLocks noChangeAspect="1"/>
          </p:cNvPicPr>
          <p:nvPr/>
        </p:nvPicPr>
        <p:blipFill>
          <a:blip r:embed="rId2"/>
          <a:stretch>
            <a:fillRect/>
          </a:stretch>
        </p:blipFill>
        <p:spPr>
          <a:xfrm>
            <a:off x="1940688" y="926093"/>
            <a:ext cx="8310623" cy="5729329"/>
          </a:xfrm>
          <a:prstGeom prst="rect">
            <a:avLst/>
          </a:prstGeom>
        </p:spPr>
      </p:pic>
      <p:sp>
        <p:nvSpPr>
          <p:cNvPr id="7" name="Title 6">
            <a:extLst>
              <a:ext uri="{FF2B5EF4-FFF2-40B4-BE49-F238E27FC236}">
                <a16:creationId xmlns:a16="http://schemas.microsoft.com/office/drawing/2014/main" id="{D8CBDF02-D71D-A23E-D3A9-06A86A798FCE}"/>
              </a:ext>
            </a:extLst>
          </p:cNvPr>
          <p:cNvSpPr txBox="1">
            <a:spLocks/>
          </p:cNvSpPr>
          <p:nvPr/>
        </p:nvSpPr>
        <p:spPr>
          <a:xfrm>
            <a:off x="458499" y="287577"/>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Logit Model</a:t>
            </a:r>
          </a:p>
        </p:txBody>
      </p:sp>
    </p:spTree>
    <p:extLst>
      <p:ext uri="{BB962C8B-B14F-4D97-AF65-F5344CB8AC3E}">
        <p14:creationId xmlns:p14="http://schemas.microsoft.com/office/powerpoint/2010/main" val="664876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00632-9F65-41D8-DAD9-F4B2C375217B}"/>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3EF0F328-9A53-DD12-F2B3-6EE95A1A558D}"/>
              </a:ext>
            </a:extLst>
          </p:cNvPr>
          <p:cNvSpPr>
            <a:spLocks noGrp="1"/>
          </p:cNvSpPr>
          <p:nvPr>
            <p:ph type="sldNum" sz="quarter" idx="12"/>
          </p:nvPr>
        </p:nvSpPr>
        <p:spPr/>
        <p:txBody>
          <a:bodyPr/>
          <a:lstStyle/>
          <a:p>
            <a:fld id="{DBA1B0FB-D917-4C8C-928F-313BD683BF39}" type="slidenum">
              <a:rPr lang="en-US" smtClean="0"/>
              <a:t>25</a:t>
            </a:fld>
            <a:endParaRPr lang="en-US"/>
          </a:p>
        </p:txBody>
      </p:sp>
      <p:pic>
        <p:nvPicPr>
          <p:cNvPr id="6" name="Picture 5">
            <a:extLst>
              <a:ext uri="{FF2B5EF4-FFF2-40B4-BE49-F238E27FC236}">
                <a16:creationId xmlns:a16="http://schemas.microsoft.com/office/drawing/2014/main" id="{6155B28A-6DD2-F7A9-3DB4-992810B0FEE1}"/>
              </a:ext>
            </a:extLst>
          </p:cNvPr>
          <p:cNvPicPr>
            <a:picLocks noChangeAspect="1"/>
          </p:cNvPicPr>
          <p:nvPr/>
        </p:nvPicPr>
        <p:blipFill>
          <a:blip r:embed="rId2"/>
          <a:stretch>
            <a:fillRect/>
          </a:stretch>
        </p:blipFill>
        <p:spPr>
          <a:xfrm>
            <a:off x="1481104" y="295252"/>
            <a:ext cx="9229792" cy="6267496"/>
          </a:xfrm>
          <a:prstGeom prst="rect">
            <a:avLst/>
          </a:prstGeom>
        </p:spPr>
      </p:pic>
    </p:spTree>
    <p:extLst>
      <p:ext uri="{BB962C8B-B14F-4D97-AF65-F5344CB8AC3E}">
        <p14:creationId xmlns:p14="http://schemas.microsoft.com/office/powerpoint/2010/main" val="4290110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DF879C-1A1A-E149-A13E-3DBD329C29FF}"/>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A85212C0-A29C-D03C-555A-9B47A3E45BDA}"/>
              </a:ext>
            </a:extLst>
          </p:cNvPr>
          <p:cNvSpPr>
            <a:spLocks noGrp="1"/>
          </p:cNvSpPr>
          <p:nvPr>
            <p:ph type="sldNum" sz="quarter" idx="12"/>
          </p:nvPr>
        </p:nvSpPr>
        <p:spPr/>
        <p:txBody>
          <a:bodyPr/>
          <a:lstStyle/>
          <a:p>
            <a:fld id="{DBA1B0FB-D917-4C8C-928F-313BD683BF39}" type="slidenum">
              <a:rPr lang="en-US" smtClean="0"/>
              <a:t>25</a:t>
            </a:fld>
            <a:endParaRPr lang="en-US"/>
          </a:p>
        </p:txBody>
      </p:sp>
      <p:pic>
        <p:nvPicPr>
          <p:cNvPr id="6" name="Picture 5">
            <a:extLst>
              <a:ext uri="{FF2B5EF4-FFF2-40B4-BE49-F238E27FC236}">
                <a16:creationId xmlns:a16="http://schemas.microsoft.com/office/drawing/2014/main" id="{7396E7DF-8B9B-0C72-1454-86D1324BB2CD}"/>
              </a:ext>
            </a:extLst>
          </p:cNvPr>
          <p:cNvPicPr>
            <a:picLocks noChangeAspect="1"/>
          </p:cNvPicPr>
          <p:nvPr/>
        </p:nvPicPr>
        <p:blipFill>
          <a:blip r:embed="rId2"/>
          <a:stretch>
            <a:fillRect/>
          </a:stretch>
        </p:blipFill>
        <p:spPr>
          <a:xfrm>
            <a:off x="0" y="523431"/>
            <a:ext cx="12192000" cy="5678402"/>
          </a:xfrm>
          <a:prstGeom prst="rect">
            <a:avLst/>
          </a:prstGeom>
        </p:spPr>
      </p:pic>
      <p:sp>
        <p:nvSpPr>
          <p:cNvPr id="7" name="Title 6">
            <a:extLst>
              <a:ext uri="{FF2B5EF4-FFF2-40B4-BE49-F238E27FC236}">
                <a16:creationId xmlns:a16="http://schemas.microsoft.com/office/drawing/2014/main" id="{E06E3369-4D97-4A11-8A5C-73B6A565E4CB}"/>
              </a:ext>
            </a:extLst>
          </p:cNvPr>
          <p:cNvSpPr txBox="1">
            <a:spLocks/>
          </p:cNvSpPr>
          <p:nvPr/>
        </p:nvSpPr>
        <p:spPr>
          <a:xfrm>
            <a:off x="250681" y="195213"/>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endParaRPr lang="en-US" sz="3200" dirty="0"/>
          </a:p>
        </p:txBody>
      </p:sp>
    </p:spTree>
    <p:extLst>
      <p:ext uri="{BB962C8B-B14F-4D97-AF65-F5344CB8AC3E}">
        <p14:creationId xmlns:p14="http://schemas.microsoft.com/office/powerpoint/2010/main" val="426993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078715-5E1F-2A06-EAD2-102D72088979}"/>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65C3412C-EF51-CFC6-F223-9A531F43314C}"/>
              </a:ext>
            </a:extLst>
          </p:cNvPr>
          <p:cNvSpPr>
            <a:spLocks noGrp="1"/>
          </p:cNvSpPr>
          <p:nvPr>
            <p:ph type="sldNum" sz="quarter" idx="12"/>
          </p:nvPr>
        </p:nvSpPr>
        <p:spPr/>
        <p:txBody>
          <a:bodyPr/>
          <a:lstStyle/>
          <a:p>
            <a:fld id="{DBA1B0FB-D917-4C8C-928F-313BD683BF39}" type="slidenum">
              <a:rPr lang="en-US" smtClean="0"/>
              <a:t>29</a:t>
            </a:fld>
            <a:endParaRPr lang="en-US"/>
          </a:p>
        </p:txBody>
      </p:sp>
      <p:pic>
        <p:nvPicPr>
          <p:cNvPr id="6" name="Picture 5">
            <a:extLst>
              <a:ext uri="{FF2B5EF4-FFF2-40B4-BE49-F238E27FC236}">
                <a16:creationId xmlns:a16="http://schemas.microsoft.com/office/drawing/2014/main" id="{3893E70C-BC4E-3924-ADA4-AA958C88F799}"/>
              </a:ext>
            </a:extLst>
          </p:cNvPr>
          <p:cNvPicPr>
            <a:picLocks noChangeAspect="1"/>
          </p:cNvPicPr>
          <p:nvPr/>
        </p:nvPicPr>
        <p:blipFill>
          <a:blip r:embed="rId2"/>
          <a:stretch>
            <a:fillRect/>
          </a:stretch>
        </p:blipFill>
        <p:spPr>
          <a:xfrm>
            <a:off x="5640817" y="0"/>
            <a:ext cx="6551183" cy="6858000"/>
          </a:xfrm>
          <a:prstGeom prst="rect">
            <a:avLst/>
          </a:prstGeom>
        </p:spPr>
      </p:pic>
      <p:pic>
        <p:nvPicPr>
          <p:cNvPr id="8" name="Picture 7">
            <a:extLst>
              <a:ext uri="{FF2B5EF4-FFF2-40B4-BE49-F238E27FC236}">
                <a16:creationId xmlns:a16="http://schemas.microsoft.com/office/drawing/2014/main" id="{06E5F2D1-7C8F-3B01-95B0-B377DD711FD7}"/>
              </a:ext>
            </a:extLst>
          </p:cNvPr>
          <p:cNvPicPr>
            <a:picLocks noChangeAspect="1"/>
          </p:cNvPicPr>
          <p:nvPr/>
        </p:nvPicPr>
        <p:blipFill>
          <a:blip r:embed="rId3"/>
          <a:stretch>
            <a:fillRect/>
          </a:stretch>
        </p:blipFill>
        <p:spPr>
          <a:xfrm>
            <a:off x="597453" y="2482076"/>
            <a:ext cx="4372007" cy="1543061"/>
          </a:xfrm>
          <a:prstGeom prst="rect">
            <a:avLst/>
          </a:prstGeom>
        </p:spPr>
      </p:pic>
      <p:sp>
        <p:nvSpPr>
          <p:cNvPr id="7" name="Title 6">
            <a:extLst>
              <a:ext uri="{FF2B5EF4-FFF2-40B4-BE49-F238E27FC236}">
                <a16:creationId xmlns:a16="http://schemas.microsoft.com/office/drawing/2014/main" id="{4F6F317E-2E11-F375-A8A4-8176ECA2562F}"/>
              </a:ext>
            </a:extLst>
          </p:cNvPr>
          <p:cNvSpPr txBox="1">
            <a:spLocks/>
          </p:cNvSpPr>
          <p:nvPr/>
        </p:nvSpPr>
        <p:spPr>
          <a:xfrm>
            <a:off x="597044" y="341456"/>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Dimension Reduction</a:t>
            </a:r>
            <a:endParaRPr lang="en-US" dirty="0"/>
          </a:p>
        </p:txBody>
      </p:sp>
    </p:spTree>
    <p:extLst>
      <p:ext uri="{BB962C8B-B14F-4D97-AF65-F5344CB8AC3E}">
        <p14:creationId xmlns:p14="http://schemas.microsoft.com/office/powerpoint/2010/main" val="1953635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a:t>Attributes</a:t>
            </a:r>
            <a:endParaRPr lang="en-US"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8632048" cy="3415519"/>
          </a:xfrm>
        </p:spPr>
        <p:txBody>
          <a:bodyPr/>
          <a:lstStyle/>
          <a:p>
            <a:r>
              <a:rPr lang="en-US"/>
              <a:t>Country                                     Human</a:t>
            </a:r>
          </a:p>
          <a:p>
            <a:r>
              <a:rPr lang="en-US"/>
              <a:t>Physical exposure to flood           Hazard</a:t>
            </a:r>
          </a:p>
          <a:p>
            <a:r>
              <a:rPr lang="en-US"/>
              <a:t>Physical exposure to drought      Development &amp; Deprivation </a:t>
            </a:r>
            <a:endParaRPr lang="en-US">
              <a:solidFill>
                <a:srgbClr val="FFFFFF">
                  <a:alpha val="60000"/>
                </a:srgbClr>
              </a:solidFill>
            </a:endParaRPr>
          </a:p>
          <a:p>
            <a:r>
              <a:rPr lang="en-US"/>
              <a:t>Natural                                      Inequality</a:t>
            </a:r>
            <a:endParaRPr lang="en-US">
              <a:solidFill>
                <a:srgbClr val="FFFFFF">
                  <a:alpha val="60000"/>
                </a:srgbClr>
              </a:solidFill>
            </a:endParaRPr>
          </a:p>
          <a:p>
            <a:r>
              <a:rPr lang="en-US"/>
              <a:t>Political Violence</a:t>
            </a:r>
            <a:endParaRPr lang="en-US">
              <a:solidFill>
                <a:srgbClr val="FFFFFF">
                  <a:alpha val="60000"/>
                </a:srgbClr>
              </a:solidFill>
            </a:endParaRPr>
          </a:p>
          <a:p>
            <a:r>
              <a:rPr lang="en-US"/>
              <a:t>Conflict Probability </a:t>
            </a:r>
            <a:endParaRPr lang="en-US">
              <a:solidFill>
                <a:srgbClr val="FFFFFF">
                  <a:alpha val="60000"/>
                </a:srgbClr>
              </a:solidFill>
            </a:endParaRPr>
          </a:p>
          <a:p>
            <a:endParaRPr lang="en-US"/>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784969" y="3030758"/>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377360" y="596391"/>
            <a:ext cx="2263776" cy="22637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7D35E-33FB-656D-FBF4-4F20A7797E62}"/>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5DE7EF57-6C28-0BF0-AE3A-72ECE582DB66}"/>
              </a:ext>
            </a:extLst>
          </p:cNvPr>
          <p:cNvSpPr>
            <a:spLocks noGrp="1"/>
          </p:cNvSpPr>
          <p:nvPr>
            <p:ph type="sldNum" sz="quarter" idx="12"/>
          </p:nvPr>
        </p:nvSpPr>
        <p:spPr/>
        <p:txBody>
          <a:bodyPr/>
          <a:lstStyle/>
          <a:p>
            <a:fld id="{DBA1B0FB-D917-4C8C-928F-313BD683BF39}" type="slidenum">
              <a:rPr lang="en-US" smtClean="0"/>
              <a:t>29</a:t>
            </a:fld>
            <a:endParaRPr lang="en-US"/>
          </a:p>
        </p:txBody>
      </p:sp>
      <p:pic>
        <p:nvPicPr>
          <p:cNvPr id="8" name="Picture 7">
            <a:extLst>
              <a:ext uri="{FF2B5EF4-FFF2-40B4-BE49-F238E27FC236}">
                <a16:creationId xmlns:a16="http://schemas.microsoft.com/office/drawing/2014/main" id="{FF18FC1E-ADE6-BF60-F565-53656235FE06}"/>
              </a:ext>
            </a:extLst>
          </p:cNvPr>
          <p:cNvPicPr>
            <a:picLocks noChangeAspect="1"/>
          </p:cNvPicPr>
          <p:nvPr/>
        </p:nvPicPr>
        <p:blipFill>
          <a:blip r:embed="rId2"/>
          <a:stretch>
            <a:fillRect/>
          </a:stretch>
        </p:blipFill>
        <p:spPr>
          <a:xfrm>
            <a:off x="966750" y="2107396"/>
            <a:ext cx="10258500" cy="2643207"/>
          </a:xfrm>
          <a:prstGeom prst="rect">
            <a:avLst/>
          </a:prstGeom>
        </p:spPr>
      </p:pic>
    </p:spTree>
    <p:extLst>
      <p:ext uri="{BB962C8B-B14F-4D97-AF65-F5344CB8AC3E}">
        <p14:creationId xmlns:p14="http://schemas.microsoft.com/office/powerpoint/2010/main" val="1694725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26169-D9E5-1B11-B62B-F91EB689FACD}"/>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C06A3DA2-24A7-A229-8DF6-6AB6EAB0FEFA}"/>
              </a:ext>
            </a:extLst>
          </p:cNvPr>
          <p:cNvSpPr>
            <a:spLocks noGrp="1"/>
          </p:cNvSpPr>
          <p:nvPr>
            <p:ph type="sldNum" sz="quarter" idx="12"/>
          </p:nvPr>
        </p:nvSpPr>
        <p:spPr/>
        <p:txBody>
          <a:bodyPr/>
          <a:lstStyle/>
          <a:p>
            <a:fld id="{DBA1B0FB-D917-4C8C-928F-313BD683BF39}" type="slidenum">
              <a:rPr lang="en-US" smtClean="0"/>
              <a:t>29</a:t>
            </a:fld>
            <a:endParaRPr lang="en-US"/>
          </a:p>
        </p:txBody>
      </p:sp>
      <p:pic>
        <p:nvPicPr>
          <p:cNvPr id="6" name="Picture 5">
            <a:extLst>
              <a:ext uri="{FF2B5EF4-FFF2-40B4-BE49-F238E27FC236}">
                <a16:creationId xmlns:a16="http://schemas.microsoft.com/office/drawing/2014/main" id="{CA24CDAE-95C0-2C32-885E-B3488D8C5443}"/>
              </a:ext>
            </a:extLst>
          </p:cNvPr>
          <p:cNvPicPr>
            <a:picLocks noChangeAspect="1"/>
          </p:cNvPicPr>
          <p:nvPr/>
        </p:nvPicPr>
        <p:blipFill>
          <a:blip r:embed="rId2"/>
          <a:stretch>
            <a:fillRect/>
          </a:stretch>
        </p:blipFill>
        <p:spPr>
          <a:xfrm>
            <a:off x="3052740" y="1595424"/>
            <a:ext cx="6086520" cy="3667152"/>
          </a:xfrm>
          <a:prstGeom prst="rect">
            <a:avLst/>
          </a:prstGeom>
        </p:spPr>
      </p:pic>
      <p:sp>
        <p:nvSpPr>
          <p:cNvPr id="7" name="Title 6">
            <a:extLst>
              <a:ext uri="{FF2B5EF4-FFF2-40B4-BE49-F238E27FC236}">
                <a16:creationId xmlns:a16="http://schemas.microsoft.com/office/drawing/2014/main" id="{EAEF1A17-A7C5-F0CC-C6B3-C42E4F66B8E8}"/>
              </a:ext>
            </a:extLst>
          </p:cNvPr>
          <p:cNvSpPr txBox="1">
            <a:spLocks/>
          </p:cNvSpPr>
          <p:nvPr/>
        </p:nvSpPr>
        <p:spPr>
          <a:xfrm>
            <a:off x="550862" y="318365"/>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Chi Square</a:t>
            </a:r>
            <a:endParaRPr lang="en-US" dirty="0"/>
          </a:p>
        </p:txBody>
      </p:sp>
    </p:spTree>
    <p:extLst>
      <p:ext uri="{BB962C8B-B14F-4D97-AF65-F5344CB8AC3E}">
        <p14:creationId xmlns:p14="http://schemas.microsoft.com/office/powerpoint/2010/main" val="267018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3C5F78-4AC8-0A54-86BE-B160F7BF91D5}"/>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E1FBF44B-AE43-8597-727C-A864DCE6E3E4}"/>
              </a:ext>
            </a:extLst>
          </p:cNvPr>
          <p:cNvSpPr>
            <a:spLocks noGrp="1"/>
          </p:cNvSpPr>
          <p:nvPr>
            <p:ph type="sldNum" sz="quarter" idx="12"/>
          </p:nvPr>
        </p:nvSpPr>
        <p:spPr/>
        <p:txBody>
          <a:bodyPr/>
          <a:lstStyle/>
          <a:p>
            <a:fld id="{DBA1B0FB-D917-4C8C-928F-313BD683BF39}" type="slidenum">
              <a:rPr lang="en-US" smtClean="0"/>
              <a:t>29</a:t>
            </a:fld>
            <a:endParaRPr lang="en-US"/>
          </a:p>
        </p:txBody>
      </p:sp>
      <p:pic>
        <p:nvPicPr>
          <p:cNvPr id="5" name="Picture 5" descr="Text&#10;&#10;Description automatically generated">
            <a:extLst>
              <a:ext uri="{FF2B5EF4-FFF2-40B4-BE49-F238E27FC236}">
                <a16:creationId xmlns:a16="http://schemas.microsoft.com/office/drawing/2014/main" id="{E3B3110C-8F36-717B-BAE3-F34502A28923}"/>
              </a:ext>
            </a:extLst>
          </p:cNvPr>
          <p:cNvPicPr>
            <a:picLocks noChangeAspect="1"/>
          </p:cNvPicPr>
          <p:nvPr/>
        </p:nvPicPr>
        <p:blipFill>
          <a:blip r:embed="rId2"/>
          <a:stretch>
            <a:fillRect/>
          </a:stretch>
        </p:blipFill>
        <p:spPr>
          <a:xfrm>
            <a:off x="1599430" y="2234110"/>
            <a:ext cx="9909078" cy="2197358"/>
          </a:xfrm>
          <a:prstGeom prst="rect">
            <a:avLst/>
          </a:prstGeom>
        </p:spPr>
      </p:pic>
      <p:sp>
        <p:nvSpPr>
          <p:cNvPr id="7" name="Title 6">
            <a:extLst>
              <a:ext uri="{FF2B5EF4-FFF2-40B4-BE49-F238E27FC236}">
                <a16:creationId xmlns:a16="http://schemas.microsoft.com/office/drawing/2014/main" id="{41906E9E-7352-24BF-98F3-A136AA2F2B3F}"/>
              </a:ext>
            </a:extLst>
          </p:cNvPr>
          <p:cNvSpPr txBox="1">
            <a:spLocks/>
          </p:cNvSpPr>
          <p:nvPr/>
        </p:nvSpPr>
        <p:spPr>
          <a:xfrm>
            <a:off x="550862" y="372244"/>
            <a:ext cx="11089855" cy="50842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3200" dirty="0"/>
              <a:t>End (Conclusion)</a:t>
            </a:r>
            <a:endParaRPr lang="en-US" dirty="0"/>
          </a:p>
        </p:txBody>
      </p:sp>
    </p:spTree>
    <p:extLst>
      <p:ext uri="{BB962C8B-B14F-4D97-AF65-F5344CB8AC3E}">
        <p14:creationId xmlns:p14="http://schemas.microsoft.com/office/powerpoint/2010/main" val="216106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35B2F4B-9033-1E27-D114-0594D8A14CEB}"/>
              </a:ext>
            </a:extLst>
          </p:cNvPr>
          <p:cNvPicPr>
            <a:picLocks noGrp="1" noChangeAspect="1"/>
          </p:cNvPicPr>
          <p:nvPr>
            <p:ph idx="1"/>
          </p:nvPr>
        </p:nvPicPr>
        <p:blipFill>
          <a:blip r:embed="rId2"/>
          <a:stretch>
            <a:fillRect/>
          </a:stretch>
        </p:blipFill>
        <p:spPr>
          <a:xfrm>
            <a:off x="666064" y="1563595"/>
            <a:ext cx="10804251" cy="3285649"/>
          </a:xfrm>
        </p:spPr>
      </p:pic>
      <p:sp>
        <p:nvSpPr>
          <p:cNvPr id="7" name="Date Placeholder 6">
            <a:extLst>
              <a:ext uri="{FF2B5EF4-FFF2-40B4-BE49-F238E27FC236}">
                <a16:creationId xmlns:a16="http://schemas.microsoft.com/office/drawing/2014/main" id="{7ADA7EFD-F05D-E0A7-7273-8D5B08804592}"/>
              </a:ext>
            </a:extLst>
          </p:cNvPr>
          <p:cNvSpPr>
            <a:spLocks noGrp="1"/>
          </p:cNvSpPr>
          <p:nvPr>
            <p:ph type="dt" sz="half" idx="10"/>
          </p:nvPr>
        </p:nvSpPr>
        <p:spPr/>
        <p:txBody>
          <a:bodyPr/>
          <a:lstStyle/>
          <a:p>
            <a:r>
              <a:rPr lang="en-US"/>
              <a:t>Tuesday, February 2, 20XX</a:t>
            </a:r>
          </a:p>
        </p:txBody>
      </p:sp>
      <p:sp>
        <p:nvSpPr>
          <p:cNvPr id="9" name="Slide Number Placeholder 8">
            <a:extLst>
              <a:ext uri="{FF2B5EF4-FFF2-40B4-BE49-F238E27FC236}">
                <a16:creationId xmlns:a16="http://schemas.microsoft.com/office/drawing/2014/main" id="{42CC2192-C79B-5DD1-B981-5FF529F08149}"/>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296153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CITIES/towns IN countries</a:t>
            </a:r>
          </a:p>
        </p:txBody>
      </p:sp>
      <p:pic>
        <p:nvPicPr>
          <p:cNvPr id="3" name="Picture 7" descr="Chart, bar chart&#10;&#10;Description automatically generated">
            <a:extLst>
              <a:ext uri="{FF2B5EF4-FFF2-40B4-BE49-F238E27FC236}">
                <a16:creationId xmlns:a16="http://schemas.microsoft.com/office/drawing/2014/main" id="{B7B571FF-D82D-B23C-0F3D-909F64C582C0}"/>
              </a:ext>
            </a:extLst>
          </p:cNvPr>
          <p:cNvPicPr>
            <a:picLocks noGrp="1" noChangeAspect="1"/>
          </p:cNvPicPr>
          <p:nvPr>
            <p:ph sz="half" idx="2"/>
          </p:nvPr>
        </p:nvPicPr>
        <p:blipFill>
          <a:blip r:embed="rId3"/>
          <a:stretch>
            <a:fillRect/>
          </a:stretch>
        </p:blipFill>
        <p:spPr>
          <a:xfrm>
            <a:off x="483121" y="2268621"/>
            <a:ext cx="4739096" cy="4388680"/>
          </a:xfrm>
        </p:spPr>
      </p:pic>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525837" y="6785025"/>
            <a:ext cx="6379210" cy="153888"/>
          </a:xfrm>
        </p:spPr>
        <p:txBody>
          <a:bodyPr/>
          <a:lstStyle/>
          <a:p>
            <a:r>
              <a:rPr lang="en-US" dirty="0">
                <a:solidFill>
                  <a:srgbClr val="A6A6A6">
                    <a:alpha val="80000"/>
                  </a:srgbClr>
                </a:solidFill>
              </a:rPr>
              <a:t>Sleepless night bottom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AA2EDCBE-E78F-EDE4-6031-17CD0C5110E2}"/>
              </a:ext>
            </a:extLst>
          </p:cNvPr>
          <p:cNvSpPr>
            <a:spLocks noGrp="1"/>
          </p:cNvSpPr>
          <p:nvPr>
            <p:ph sz="quarter" idx="4"/>
          </p:nvPr>
        </p:nvSpPr>
        <p:spPr/>
        <p:txBody>
          <a:bodyPr vert="horz" wrap="square" lIns="0" tIns="0" rIns="0" bIns="0" rtlCol="0" anchor="t">
            <a:noAutofit/>
          </a:bodyPr>
          <a:lstStyle/>
          <a:p>
            <a:r>
              <a:rPr lang="en-US" dirty="0">
                <a:ea typeface="+mn-lt"/>
                <a:cs typeface="+mn-lt"/>
              </a:rPr>
              <a:t>There are 10 countries in the data set.</a:t>
            </a:r>
            <a:endParaRPr lang="en-US" dirty="0">
              <a:solidFill>
                <a:srgbClr val="FFFFFF">
                  <a:alpha val="60000"/>
                </a:srgbClr>
              </a:solidFill>
            </a:endParaRPr>
          </a:p>
          <a:p>
            <a:r>
              <a:rPr lang="en-US" dirty="0">
                <a:solidFill>
                  <a:srgbClr val="FFFFFF">
                    <a:alpha val="60000"/>
                  </a:srgbClr>
                </a:solidFill>
                <a:ea typeface="+mn-lt"/>
                <a:cs typeface="+mn-lt"/>
              </a:rPr>
              <a:t>Kenya has the most amount of cities/towns</a:t>
            </a:r>
            <a:endParaRPr lang="en-US" dirty="0">
              <a:ea typeface="+mn-lt"/>
              <a:cs typeface="+mn-lt"/>
            </a:endParaRPr>
          </a:p>
          <a:p>
            <a:r>
              <a:rPr lang="en-US" dirty="0">
                <a:solidFill>
                  <a:srgbClr val="FFFFFF">
                    <a:alpha val="60000"/>
                  </a:srgbClr>
                </a:solidFill>
              </a:rPr>
              <a:t>Rwanda and Djibouti are tied for least amount of cities/towns</a:t>
            </a:r>
          </a:p>
        </p:txBody>
      </p:sp>
    </p:spTree>
    <p:extLst>
      <p:ext uri="{BB962C8B-B14F-4D97-AF65-F5344CB8AC3E}">
        <p14:creationId xmlns:p14="http://schemas.microsoft.com/office/powerpoint/2010/main" val="389134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PHYSICAL exposure TO FLOODS</a:t>
            </a:r>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 treemap chart&#10;&#10;Description automatically generated">
            <a:extLst>
              <a:ext uri="{FF2B5EF4-FFF2-40B4-BE49-F238E27FC236}">
                <a16:creationId xmlns:a16="http://schemas.microsoft.com/office/drawing/2014/main" id="{CC51221F-9FC4-24C2-A925-1EC025CB8894}"/>
              </a:ext>
            </a:extLst>
          </p:cNvPr>
          <p:cNvPicPr>
            <a:picLocks noGrp="1" noChangeAspect="1"/>
          </p:cNvPicPr>
          <p:nvPr>
            <p:ph sz="quarter" idx="4"/>
          </p:nvPr>
        </p:nvPicPr>
        <p:blipFill>
          <a:blip r:embed="rId3"/>
          <a:stretch>
            <a:fillRect/>
          </a:stretch>
        </p:blipFill>
        <p:spPr>
          <a:xfrm>
            <a:off x="551290" y="2268620"/>
            <a:ext cx="4589669" cy="4388679"/>
          </a:xfrm>
        </p:spPr>
      </p:pic>
      <p:sp>
        <p:nvSpPr>
          <p:cNvPr id="15" name="Content Placeholder 13">
            <a:extLst>
              <a:ext uri="{FF2B5EF4-FFF2-40B4-BE49-F238E27FC236}">
                <a16:creationId xmlns:a16="http://schemas.microsoft.com/office/drawing/2014/main" id="{8A8898CF-C513-8EAA-6812-202580CD5DC9}"/>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alpha val="60000"/>
                  </a:srgbClr>
                </a:solidFill>
              </a:rPr>
              <a:t>Mean: </a:t>
            </a:r>
            <a:r>
              <a:rPr lang="en-US" dirty="0">
                <a:ea typeface="+mn-lt"/>
                <a:cs typeface="+mn-lt"/>
              </a:rPr>
              <a:t>7.063699</a:t>
            </a:r>
            <a:endParaRPr lang="en-US" dirty="0">
              <a:solidFill>
                <a:srgbClr val="FFFFFF">
                  <a:alpha val="60000"/>
                </a:srgbClr>
              </a:solidFill>
            </a:endParaRPr>
          </a:p>
          <a:p>
            <a:r>
              <a:rPr lang="en-US" dirty="0">
                <a:solidFill>
                  <a:srgbClr val="FFFFFF">
                    <a:alpha val="60000"/>
                  </a:srgbClr>
                </a:solidFill>
              </a:rPr>
              <a:t>Majority of cities are between 4 and 10 on the </a:t>
            </a:r>
            <a:r>
              <a:rPr lang="en-US" dirty="0">
                <a:ea typeface="+mn-lt"/>
                <a:cs typeface="+mn-lt"/>
              </a:rPr>
              <a:t>Overall Risk Index</a:t>
            </a:r>
          </a:p>
          <a:p>
            <a:r>
              <a:rPr lang="en-US" dirty="0">
                <a:solidFill>
                  <a:srgbClr val="FFFFFF">
                    <a:alpha val="60000"/>
                  </a:srgbClr>
                </a:solidFill>
              </a:rPr>
              <a:t>Max value is 10</a:t>
            </a:r>
          </a:p>
          <a:p>
            <a:r>
              <a:rPr lang="en-US" dirty="0">
                <a:solidFill>
                  <a:srgbClr val="FFFFFF">
                    <a:alpha val="60000"/>
                  </a:srgbClr>
                </a:solidFill>
              </a:rPr>
              <a:t>Min value is 0</a:t>
            </a:r>
          </a:p>
        </p:txBody>
      </p:sp>
    </p:spTree>
    <p:extLst>
      <p:ext uri="{BB962C8B-B14F-4D97-AF65-F5344CB8AC3E}">
        <p14:creationId xmlns:p14="http://schemas.microsoft.com/office/powerpoint/2010/main" val="346913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PHYSICAL exposure TO drought</a:t>
            </a:r>
            <a:endParaRPr lang="en-US" dirty="0"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11" descr="Chart, bar chart, box and whisker chart&#10;&#10;Description automatically generated">
            <a:extLst>
              <a:ext uri="{FF2B5EF4-FFF2-40B4-BE49-F238E27FC236}">
                <a16:creationId xmlns:a16="http://schemas.microsoft.com/office/drawing/2014/main" id="{8C20423D-5D39-B40F-EA5E-1DDC3D978E80}"/>
              </a:ext>
            </a:extLst>
          </p:cNvPr>
          <p:cNvPicPr>
            <a:picLocks noGrp="1" noChangeAspect="1"/>
          </p:cNvPicPr>
          <p:nvPr>
            <p:ph sz="quarter" idx="4"/>
          </p:nvPr>
        </p:nvPicPr>
        <p:blipFill>
          <a:blip r:embed="rId3"/>
          <a:stretch>
            <a:fillRect/>
          </a:stretch>
        </p:blipFill>
        <p:spPr>
          <a:xfrm>
            <a:off x="550864" y="2268620"/>
            <a:ext cx="4630209" cy="4388680"/>
          </a:xfrm>
        </p:spPr>
      </p:pic>
      <p:sp>
        <p:nvSpPr>
          <p:cNvPr id="14" name="Content Placeholder 13">
            <a:extLst>
              <a:ext uri="{FF2B5EF4-FFF2-40B4-BE49-F238E27FC236}">
                <a16:creationId xmlns:a16="http://schemas.microsoft.com/office/drawing/2014/main" id="{8C967CA4-D098-CFE1-B54F-46E18823D433}"/>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alpha val="60000"/>
                  </a:srgbClr>
                </a:solidFill>
              </a:rPr>
              <a:t>Mean: </a:t>
            </a:r>
            <a:r>
              <a:rPr lang="en-US" dirty="0">
                <a:ea typeface="+mn-lt"/>
                <a:cs typeface="+mn-lt"/>
              </a:rPr>
              <a:t>5.039726</a:t>
            </a:r>
            <a:endParaRPr lang="en-US" dirty="0">
              <a:solidFill>
                <a:srgbClr val="FFFFFF">
                  <a:alpha val="60000"/>
                </a:srgbClr>
              </a:solidFill>
            </a:endParaRPr>
          </a:p>
          <a:p>
            <a:r>
              <a:rPr lang="en-US" dirty="0">
                <a:solidFill>
                  <a:srgbClr val="FFFFFF">
                    <a:alpha val="60000"/>
                  </a:srgbClr>
                </a:solidFill>
              </a:rPr>
              <a:t>Majority of cities are between 4 and 7 on the </a:t>
            </a:r>
            <a:r>
              <a:rPr lang="en-US" dirty="0">
                <a:ea typeface="+mn-lt"/>
                <a:cs typeface="+mn-lt"/>
              </a:rPr>
              <a:t>Overall Risk Index</a:t>
            </a:r>
          </a:p>
          <a:p>
            <a:r>
              <a:rPr lang="en-US" dirty="0">
                <a:solidFill>
                  <a:srgbClr val="FFFFFF">
                    <a:alpha val="60000"/>
                  </a:srgbClr>
                </a:solidFill>
              </a:rPr>
              <a:t>Max value is 9.3</a:t>
            </a:r>
          </a:p>
          <a:p>
            <a:r>
              <a:rPr lang="en-US" dirty="0">
                <a:solidFill>
                  <a:srgbClr val="FFFFFF">
                    <a:alpha val="60000"/>
                  </a:srgbClr>
                </a:solidFill>
              </a:rPr>
              <a:t>Min value is 0</a:t>
            </a:r>
          </a:p>
        </p:txBody>
      </p:sp>
    </p:spTree>
    <p:extLst>
      <p:ext uri="{BB962C8B-B14F-4D97-AF65-F5344CB8AC3E}">
        <p14:creationId xmlns:p14="http://schemas.microsoft.com/office/powerpoint/2010/main" val="3302648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                  Natural</a:t>
            </a:r>
            <a:endParaRPr lang="en-US" dirty="0"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10;&#10;Description automatically generated">
            <a:extLst>
              <a:ext uri="{FF2B5EF4-FFF2-40B4-BE49-F238E27FC236}">
                <a16:creationId xmlns:a16="http://schemas.microsoft.com/office/drawing/2014/main" id="{45C983CC-6C53-F7FD-630F-8134D9214B04}"/>
              </a:ext>
            </a:extLst>
          </p:cNvPr>
          <p:cNvPicPr>
            <a:picLocks noGrp="1" noChangeAspect="1"/>
          </p:cNvPicPr>
          <p:nvPr>
            <p:ph sz="quarter" idx="4"/>
          </p:nvPr>
        </p:nvPicPr>
        <p:blipFill>
          <a:blip r:embed="rId3"/>
          <a:stretch>
            <a:fillRect/>
          </a:stretch>
        </p:blipFill>
        <p:spPr>
          <a:xfrm>
            <a:off x="548875" y="2268620"/>
            <a:ext cx="4626250" cy="4388680"/>
          </a:xfrm>
        </p:spPr>
      </p:pic>
      <p:sp>
        <p:nvSpPr>
          <p:cNvPr id="14" name="Content Placeholder 13">
            <a:extLst>
              <a:ext uri="{FF2B5EF4-FFF2-40B4-BE49-F238E27FC236}">
                <a16:creationId xmlns:a16="http://schemas.microsoft.com/office/drawing/2014/main" id="{2D32EE59-F0B2-3816-FF5E-7776AAFBFF1A}"/>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alpha val="60000"/>
                  </a:srgbClr>
                </a:solidFill>
              </a:rPr>
              <a:t>Mean: </a:t>
            </a:r>
            <a:r>
              <a:rPr lang="en-US" dirty="0">
                <a:ea typeface="+mn-lt"/>
                <a:cs typeface="+mn-lt"/>
              </a:rPr>
              <a:t>6.594521</a:t>
            </a:r>
            <a:endParaRPr lang="en-US" dirty="0">
              <a:solidFill>
                <a:srgbClr val="FFFFFF">
                  <a:alpha val="60000"/>
                </a:srgbClr>
              </a:solidFill>
            </a:endParaRPr>
          </a:p>
          <a:p>
            <a:r>
              <a:rPr lang="en-US" dirty="0">
                <a:solidFill>
                  <a:srgbClr val="FFFFFF">
                    <a:alpha val="60000"/>
                  </a:srgbClr>
                </a:solidFill>
              </a:rPr>
              <a:t>Majority of cities are between 4 and 8.5 on the </a:t>
            </a:r>
            <a:r>
              <a:rPr lang="en-US" dirty="0">
                <a:ea typeface="+mn-lt"/>
                <a:cs typeface="+mn-lt"/>
              </a:rPr>
              <a:t>Overall Risk Index</a:t>
            </a:r>
          </a:p>
          <a:p>
            <a:r>
              <a:rPr lang="en-US" dirty="0">
                <a:solidFill>
                  <a:srgbClr val="FFFFFF">
                    <a:alpha val="60000"/>
                  </a:srgbClr>
                </a:solidFill>
              </a:rPr>
              <a:t>Max value is 9.2</a:t>
            </a:r>
          </a:p>
          <a:p>
            <a:r>
              <a:rPr lang="en-US" dirty="0">
                <a:solidFill>
                  <a:srgbClr val="FFFFFF">
                    <a:alpha val="60000"/>
                  </a:srgbClr>
                </a:solidFill>
              </a:rPr>
              <a:t>Min value is 0</a:t>
            </a:r>
          </a:p>
        </p:txBody>
      </p:sp>
    </p:spTree>
    <p:extLst>
      <p:ext uri="{BB962C8B-B14F-4D97-AF65-F5344CB8AC3E}">
        <p14:creationId xmlns:p14="http://schemas.microsoft.com/office/powerpoint/2010/main" val="14454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dirty="0"/>
              <a:t>          Political Violence</a:t>
            </a:r>
            <a:endParaRPr lang="en-US" dirty="0"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11" descr="Chart, treemap chart&#10;&#10;Description automatically generated">
            <a:extLst>
              <a:ext uri="{FF2B5EF4-FFF2-40B4-BE49-F238E27FC236}">
                <a16:creationId xmlns:a16="http://schemas.microsoft.com/office/drawing/2014/main" id="{1BF2148F-CB10-773C-92D7-6F3F7F42246F}"/>
              </a:ext>
            </a:extLst>
          </p:cNvPr>
          <p:cNvPicPr>
            <a:picLocks noGrp="1" noChangeAspect="1"/>
          </p:cNvPicPr>
          <p:nvPr>
            <p:ph sz="quarter" idx="4"/>
          </p:nvPr>
        </p:nvPicPr>
        <p:blipFill>
          <a:blip r:embed="rId3"/>
          <a:stretch>
            <a:fillRect/>
          </a:stretch>
        </p:blipFill>
        <p:spPr>
          <a:xfrm>
            <a:off x="549027" y="2268620"/>
            <a:ext cx="4578320" cy="4388680"/>
          </a:xfrm>
        </p:spPr>
      </p:pic>
      <p:sp>
        <p:nvSpPr>
          <p:cNvPr id="13" name="Content Placeholder 13">
            <a:extLst>
              <a:ext uri="{FF2B5EF4-FFF2-40B4-BE49-F238E27FC236}">
                <a16:creationId xmlns:a16="http://schemas.microsoft.com/office/drawing/2014/main" id="{36702492-0CC2-D17D-45F2-790198B5757E}"/>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alpha val="60000"/>
                  </a:srgbClr>
                </a:solidFill>
              </a:rPr>
              <a:t>Mean: </a:t>
            </a:r>
            <a:r>
              <a:rPr lang="en-US" dirty="0">
                <a:ea typeface="+mn-lt"/>
                <a:cs typeface="+mn-lt"/>
              </a:rPr>
              <a:t>4.851370</a:t>
            </a:r>
            <a:endParaRPr lang="en-US" dirty="0">
              <a:solidFill>
                <a:srgbClr val="FFFFFF">
                  <a:alpha val="60000"/>
                </a:srgbClr>
              </a:solidFill>
            </a:endParaRPr>
          </a:p>
          <a:p>
            <a:r>
              <a:rPr lang="en-US" dirty="0">
                <a:solidFill>
                  <a:srgbClr val="FFFFFF">
                    <a:alpha val="60000"/>
                  </a:srgbClr>
                </a:solidFill>
              </a:rPr>
              <a:t>Majority of cities are between 4 and 8.5 on the </a:t>
            </a:r>
            <a:r>
              <a:rPr lang="en-US" dirty="0">
                <a:ea typeface="+mn-lt"/>
                <a:cs typeface="+mn-lt"/>
              </a:rPr>
              <a:t>Overall Risk Index</a:t>
            </a:r>
          </a:p>
          <a:p>
            <a:r>
              <a:rPr lang="en-US" dirty="0">
                <a:solidFill>
                  <a:srgbClr val="FFFFFF">
                    <a:alpha val="60000"/>
                  </a:srgbClr>
                </a:solidFill>
              </a:rPr>
              <a:t>Max value is 9.2</a:t>
            </a:r>
          </a:p>
          <a:p>
            <a:r>
              <a:rPr lang="en-US" dirty="0">
                <a:solidFill>
                  <a:srgbClr val="FFFFFF">
                    <a:alpha val="60000"/>
                  </a:srgbClr>
                </a:solidFill>
              </a:rPr>
              <a:t>Min value is 0</a:t>
            </a:r>
          </a:p>
        </p:txBody>
      </p:sp>
    </p:spTree>
    <p:extLst>
      <p:ext uri="{BB962C8B-B14F-4D97-AF65-F5344CB8AC3E}">
        <p14:creationId xmlns:p14="http://schemas.microsoft.com/office/powerpoint/2010/main" val="384107524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f5f37a12-768d-470c-8b3f-4e77ea22f9e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D4E9A67955414CB7510DD89316B2E4" ma:contentTypeVersion="4" ma:contentTypeDescription="Create a new document." ma:contentTypeScope="" ma:versionID="65d6ac2a0ca31cdb1170f3a6d38dae3c">
  <xsd:schema xmlns:xsd="http://www.w3.org/2001/XMLSchema" xmlns:xs="http://www.w3.org/2001/XMLSchema" xmlns:p="http://schemas.microsoft.com/office/2006/metadata/properties" xmlns:ns3="f5f37a12-768d-470c-8b3f-4e77ea22f9e0" targetNamespace="http://schemas.microsoft.com/office/2006/metadata/properties" ma:root="true" ma:fieldsID="925437eb6b3217437ad1a73fa47c8280" ns3:_="">
    <xsd:import namespace="f5f37a12-768d-470c-8b3f-4e77ea22f9e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f37a12-768d-470c-8b3f-4e77ea22f9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purl.org/dc/term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f5f37a12-768d-470c-8b3f-4e77ea22f9e0"/>
  </ds:schemaRefs>
</ds:datastoreItem>
</file>

<file path=customXml/itemProps3.xml><?xml version="1.0" encoding="utf-8"?>
<ds:datastoreItem xmlns:ds="http://schemas.openxmlformats.org/officeDocument/2006/customXml" ds:itemID="{62B7F7B9-9A04-4D14-8D8D-05B6FD62FD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f37a12-768d-470c-8b3f-4e77ea22f9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{EEBEAFF2-82C6-4E55-9676-3AAB67D2AFD4}tf33713516_win32</Template>
  <TotalTime>0</TotalTime>
  <Words>696</Words>
  <Application>Microsoft Office PowerPoint</Application>
  <PresentationFormat>Widescreen</PresentationFormat>
  <Paragraphs>137</Paragraphs>
  <Slides>32</Slides>
  <Notes>12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3DFloatVTI</vt:lpstr>
      <vt:lpstr>Dataset on Risk Management in Eastern African Countries </vt:lpstr>
      <vt:lpstr>Introduction</vt:lpstr>
      <vt:lpstr>Attributes</vt:lpstr>
      <vt:lpstr>PowerPoint Presentation</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Yudava Roopnarine</dc:creator>
  <cp:lastModifiedBy>Yudava Roopnarine</cp:lastModifiedBy>
  <cp:revision>956</cp:revision>
  <dcterms:created xsi:type="dcterms:W3CDTF">2022-06-28T04:39:30Z</dcterms:created>
  <dcterms:modified xsi:type="dcterms:W3CDTF">2022-06-28T07:13:19Z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0x010100B4D4E9A67955414CB7510DD89316B2E4</vt:lpwstr>
  </property>
</Properties>
</file>